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5"/>
  </p:notesMasterIdLst>
  <p:handoutMasterIdLst>
    <p:handoutMasterId r:id="rId76"/>
  </p:handoutMasterIdLst>
  <p:sldIdLst>
    <p:sldId id="311" r:id="rId2"/>
    <p:sldId id="278" r:id="rId3"/>
    <p:sldId id="357" r:id="rId4"/>
    <p:sldId id="368" r:id="rId5"/>
    <p:sldId id="370" r:id="rId6"/>
    <p:sldId id="376" r:id="rId7"/>
    <p:sldId id="371" r:id="rId8"/>
    <p:sldId id="372" r:id="rId9"/>
    <p:sldId id="373" r:id="rId10"/>
    <p:sldId id="374" r:id="rId11"/>
    <p:sldId id="375"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408" r:id="rId44"/>
    <p:sldId id="409" r:id="rId45"/>
    <p:sldId id="410" r:id="rId46"/>
    <p:sldId id="411" r:id="rId47"/>
    <p:sldId id="412" r:id="rId48"/>
    <p:sldId id="413" r:id="rId49"/>
    <p:sldId id="414" r:id="rId50"/>
    <p:sldId id="415" r:id="rId51"/>
    <p:sldId id="416" r:id="rId52"/>
    <p:sldId id="417" r:id="rId53"/>
    <p:sldId id="418" r:id="rId54"/>
    <p:sldId id="419" r:id="rId55"/>
    <p:sldId id="420" r:id="rId56"/>
    <p:sldId id="421" r:id="rId57"/>
    <p:sldId id="422" r:id="rId58"/>
    <p:sldId id="423" r:id="rId59"/>
    <p:sldId id="424" r:id="rId60"/>
    <p:sldId id="425" r:id="rId61"/>
    <p:sldId id="426" r:id="rId62"/>
    <p:sldId id="427" r:id="rId63"/>
    <p:sldId id="428" r:id="rId64"/>
    <p:sldId id="429" r:id="rId65"/>
    <p:sldId id="430" r:id="rId66"/>
    <p:sldId id="431" r:id="rId67"/>
    <p:sldId id="432" r:id="rId68"/>
    <p:sldId id="433" r:id="rId69"/>
    <p:sldId id="434" r:id="rId70"/>
    <p:sldId id="435" r:id="rId71"/>
    <p:sldId id="436" r:id="rId72"/>
    <p:sldId id="437" r:id="rId73"/>
    <p:sldId id="438" r:id="rId74"/>
  </p:sldIdLst>
  <p:sldSz cx="9144000" cy="6858000" type="screen4x3"/>
  <p:notesSz cx="6858000" cy="9144000"/>
  <p:defaultTextStyle>
    <a:defPPr>
      <a:defRPr lang="en-US"/>
    </a:defPPr>
    <a:lvl1pPr algn="l" rtl="0" fontAlgn="base">
      <a:spcBef>
        <a:spcPct val="0"/>
      </a:spcBef>
      <a:spcAft>
        <a:spcPct val="0"/>
      </a:spcAft>
      <a:defRPr sz="4400" kern="1200">
        <a:solidFill>
          <a:schemeClr val="tx2"/>
        </a:solidFill>
        <a:latin typeface="Arial" charset="0"/>
        <a:ea typeface="+mn-ea"/>
        <a:cs typeface="+mn-cs"/>
      </a:defRPr>
    </a:lvl1pPr>
    <a:lvl2pPr marL="457200" algn="l" rtl="0" fontAlgn="base">
      <a:spcBef>
        <a:spcPct val="0"/>
      </a:spcBef>
      <a:spcAft>
        <a:spcPct val="0"/>
      </a:spcAft>
      <a:defRPr sz="4400" kern="1200">
        <a:solidFill>
          <a:schemeClr val="tx2"/>
        </a:solidFill>
        <a:latin typeface="Arial" charset="0"/>
        <a:ea typeface="+mn-ea"/>
        <a:cs typeface="+mn-cs"/>
      </a:defRPr>
    </a:lvl2pPr>
    <a:lvl3pPr marL="914400" algn="l" rtl="0" fontAlgn="base">
      <a:spcBef>
        <a:spcPct val="0"/>
      </a:spcBef>
      <a:spcAft>
        <a:spcPct val="0"/>
      </a:spcAft>
      <a:defRPr sz="4400" kern="1200">
        <a:solidFill>
          <a:schemeClr val="tx2"/>
        </a:solidFill>
        <a:latin typeface="Arial" charset="0"/>
        <a:ea typeface="+mn-ea"/>
        <a:cs typeface="+mn-cs"/>
      </a:defRPr>
    </a:lvl3pPr>
    <a:lvl4pPr marL="1371600" algn="l" rtl="0" fontAlgn="base">
      <a:spcBef>
        <a:spcPct val="0"/>
      </a:spcBef>
      <a:spcAft>
        <a:spcPct val="0"/>
      </a:spcAft>
      <a:defRPr sz="4400" kern="1200">
        <a:solidFill>
          <a:schemeClr val="tx2"/>
        </a:solidFill>
        <a:latin typeface="Arial" charset="0"/>
        <a:ea typeface="+mn-ea"/>
        <a:cs typeface="+mn-cs"/>
      </a:defRPr>
    </a:lvl4pPr>
    <a:lvl5pPr marL="1828800" algn="l" rtl="0" fontAlgn="base">
      <a:spcBef>
        <a:spcPct val="0"/>
      </a:spcBef>
      <a:spcAft>
        <a:spcPct val="0"/>
      </a:spcAft>
      <a:defRPr sz="4400" kern="1200">
        <a:solidFill>
          <a:schemeClr val="tx2"/>
        </a:solidFill>
        <a:latin typeface="Arial" charset="0"/>
        <a:ea typeface="+mn-ea"/>
        <a:cs typeface="+mn-cs"/>
      </a:defRPr>
    </a:lvl5pPr>
    <a:lvl6pPr marL="2286000" algn="l" defTabSz="914400" rtl="0" eaLnBrk="1" latinLnBrk="0" hangingPunct="1">
      <a:defRPr sz="4400" kern="1200">
        <a:solidFill>
          <a:schemeClr val="tx2"/>
        </a:solidFill>
        <a:latin typeface="Arial" charset="0"/>
        <a:ea typeface="+mn-ea"/>
        <a:cs typeface="+mn-cs"/>
      </a:defRPr>
    </a:lvl6pPr>
    <a:lvl7pPr marL="2743200" algn="l" defTabSz="914400" rtl="0" eaLnBrk="1" latinLnBrk="0" hangingPunct="1">
      <a:defRPr sz="4400" kern="1200">
        <a:solidFill>
          <a:schemeClr val="tx2"/>
        </a:solidFill>
        <a:latin typeface="Arial" charset="0"/>
        <a:ea typeface="+mn-ea"/>
        <a:cs typeface="+mn-cs"/>
      </a:defRPr>
    </a:lvl7pPr>
    <a:lvl8pPr marL="3200400" algn="l" defTabSz="914400" rtl="0" eaLnBrk="1" latinLnBrk="0" hangingPunct="1">
      <a:defRPr sz="4400" kern="1200">
        <a:solidFill>
          <a:schemeClr val="tx2"/>
        </a:solidFill>
        <a:latin typeface="Arial" charset="0"/>
        <a:ea typeface="+mn-ea"/>
        <a:cs typeface="+mn-cs"/>
      </a:defRPr>
    </a:lvl8pPr>
    <a:lvl9pPr marL="3657600" algn="l" defTabSz="914400" rtl="0" eaLnBrk="1" latinLnBrk="0" hangingPunct="1">
      <a:defRPr sz="4400" kern="1200">
        <a:solidFill>
          <a:schemeClr val="tx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Lawrie" initials="" lastIdx="19" clrIdx="0"/>
  <p:cmAuthor id="1" name="LeeAnn M. Bates" initials="" lastIdx="1" clrIdx="1"/>
  <p:cmAuthor id="2" name="Paula Kmetz" initials="PJK" lastIdx="8" clrIdx="2"/>
  <p:cmAuthor id="3" name="Toni Zuccarini Ackley" initials="TZA"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8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6" autoAdjust="0"/>
    <p:restoredTop sz="89343" autoAdjust="0"/>
  </p:normalViewPr>
  <p:slideViewPr>
    <p:cSldViewPr>
      <p:cViewPr varScale="1">
        <p:scale>
          <a:sx n="67" d="100"/>
          <a:sy n="67" d="100"/>
        </p:scale>
        <p:origin x="-840" y="-108"/>
      </p:cViewPr>
      <p:guideLst>
        <p:guide orient="horz" pos="2160"/>
        <p:guide pos="2880"/>
      </p:guideLst>
    </p:cSldViewPr>
  </p:slideViewPr>
  <p:outlineViewPr>
    <p:cViewPr>
      <p:scale>
        <a:sx n="27" d="100"/>
        <a:sy n="27" d="100"/>
      </p:scale>
      <p:origin x="0" y="0"/>
    </p:cViewPr>
  </p:outlineViewPr>
  <p:notesTextViewPr>
    <p:cViewPr>
      <p:scale>
        <a:sx n="100" d="100"/>
        <a:sy n="100" d="100"/>
      </p:scale>
      <p:origin x="0" y="0"/>
    </p:cViewPr>
  </p:notesTextViewPr>
  <p:sorterViewPr>
    <p:cViewPr>
      <p:scale>
        <a:sx n="66" d="100"/>
        <a:sy n="66" d="100"/>
      </p:scale>
      <p:origin x="0" y="1896"/>
    </p:cViewPr>
  </p:sorterViewPr>
  <p:notesViewPr>
    <p:cSldViewPr>
      <p:cViewPr varScale="1">
        <p:scale>
          <a:sx n="57" d="100"/>
          <a:sy n="57" d="100"/>
        </p:scale>
        <p:origin x="-145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916ECEC-8891-4426-A624-50FEF433DC0B}" type="datetimeFigureOut">
              <a:rPr lang="en-US"/>
              <a:pPr>
                <a:defRPr/>
              </a:pPr>
              <a:t>10/7/2012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63C3BBF-E184-4FF4-B5F8-0F16E3434637}" type="slidenum">
              <a:rPr lang="en-US"/>
              <a:pPr>
                <a:defRPr/>
              </a:pPr>
              <a:t>‹#›</a:t>
            </a:fld>
            <a:endParaRPr lang="en-US"/>
          </a:p>
        </p:txBody>
      </p:sp>
    </p:spTree>
    <p:extLst>
      <p:ext uri="{BB962C8B-B14F-4D97-AF65-F5344CB8AC3E}">
        <p14:creationId xmlns:p14="http://schemas.microsoft.com/office/powerpoint/2010/main" val="2737263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D480CC2D-7B56-47E1-B7E1-6F89789CDCD3}" type="slidenum">
              <a:rPr lang="en-US"/>
              <a:pPr>
                <a:defRPr/>
              </a:pPr>
              <a:t>‹#›</a:t>
            </a:fld>
            <a:endParaRPr lang="en-US"/>
          </a:p>
        </p:txBody>
      </p:sp>
    </p:spTree>
    <p:extLst>
      <p:ext uri="{BB962C8B-B14F-4D97-AF65-F5344CB8AC3E}">
        <p14:creationId xmlns:p14="http://schemas.microsoft.com/office/powerpoint/2010/main" val="15630216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641B0A7E-80B4-4D37-99FB-5DEA3104CB0F}" type="slidenum">
              <a:rPr lang="en-US" smtClean="0"/>
              <a:pPr/>
              <a:t>1</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45058"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8</a:t>
            </a:r>
          </a:p>
        </p:txBody>
      </p:sp>
      <p:sp>
        <p:nvSpPr>
          <p:cNvPr id="45059"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45060"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45061" name="Rectangle 6"/>
          <p:cNvSpPr>
            <a:spLocks noGrp="1" noRot="1" noChangeAspect="1" noChangeArrowheads="1" noTextEdit="1"/>
          </p:cNvSpPr>
          <p:nvPr>
            <p:ph type="sldImg"/>
          </p:nvPr>
        </p:nvSpPr>
        <p:spPr>
          <a:ln cap="flat"/>
        </p:spPr>
      </p:sp>
      <p:sp>
        <p:nvSpPr>
          <p:cNvPr id="45062"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buFontTx/>
              <a:buChar char="•"/>
            </a:pPr>
            <a:r>
              <a:rPr lang="en-US" smtClean="0">
                <a:latin typeface="Helvetica"/>
              </a:rPr>
              <a:t>Software is the set of computer programs that enables the hardware to perform different tasks. </a:t>
            </a:r>
          </a:p>
          <a:p>
            <a:pPr>
              <a:buClr>
                <a:schemeClr val="tx1"/>
              </a:buClr>
              <a:buFontTx/>
              <a:buChar char="•"/>
            </a:pPr>
            <a:r>
              <a:rPr lang="en-US" smtClean="0">
                <a:latin typeface="Helvetica"/>
              </a:rPr>
              <a:t>There are two broad categories of software: application software and system software</a:t>
            </a:r>
            <a:r>
              <a:rPr lang="en-US" smtClean="0">
                <a:latin typeface="Arial" pitchFamily="34" charset="0"/>
              </a:rPr>
              <a:t>.</a:t>
            </a:r>
          </a:p>
          <a:p>
            <a:pPr>
              <a:buClr>
                <a:schemeClr val="tx1"/>
              </a:buClr>
              <a:buFontTx/>
              <a:buChar char="•"/>
            </a:pPr>
            <a:r>
              <a:rPr lang="en-US" smtClean="0">
                <a:latin typeface="Palatino"/>
              </a:rPr>
              <a:t>Application software</a:t>
            </a:r>
            <a:r>
              <a:rPr lang="en-US" b="1" smtClean="0">
                <a:latin typeface="Palatino"/>
              </a:rPr>
              <a:t> </a:t>
            </a:r>
            <a:r>
              <a:rPr lang="en-US" smtClean="0">
                <a:latin typeface="Palatino"/>
              </a:rPr>
              <a:t>is the set of programs you use on a computer to help you carry out tasks. If you’ve ever typed a document, created a spreadsheet, or edited a digital photo, for example, you’ve used a form of application software.</a:t>
            </a:r>
          </a:p>
          <a:p>
            <a:pPr>
              <a:buClr>
                <a:schemeClr val="tx1"/>
              </a:buClr>
              <a:buFontTx/>
              <a:buChar char="•"/>
            </a:pPr>
            <a:r>
              <a:rPr lang="en-US" smtClean="0">
                <a:latin typeface="Palatino"/>
              </a:rPr>
              <a:t>System software is the set of programs that enables your computer’s hardware devices and application software to work together. The most common type of system software is the operating system (OS). It manages the computer system’s hardware—such as the monitor and the printer. The operating system also provides a means by which users can interact with the computer.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45058"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8</a:t>
            </a:r>
          </a:p>
        </p:txBody>
      </p:sp>
      <p:sp>
        <p:nvSpPr>
          <p:cNvPr id="45059"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45060"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45061" name="Rectangle 6"/>
          <p:cNvSpPr>
            <a:spLocks noGrp="1" noRot="1" noChangeAspect="1" noChangeArrowheads="1" noTextEdit="1"/>
          </p:cNvSpPr>
          <p:nvPr>
            <p:ph type="sldImg"/>
          </p:nvPr>
        </p:nvSpPr>
        <p:spPr>
          <a:ln cap="flat"/>
        </p:spPr>
      </p:sp>
      <p:sp>
        <p:nvSpPr>
          <p:cNvPr id="45062"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buFontTx/>
              <a:buChar char="•"/>
            </a:pPr>
            <a:r>
              <a:rPr lang="en-US" smtClean="0">
                <a:latin typeface="Helvetica"/>
              </a:rPr>
              <a:t>Software is the set of computer programs that enables the hardware to perform different tasks. </a:t>
            </a:r>
          </a:p>
          <a:p>
            <a:pPr>
              <a:buClr>
                <a:schemeClr val="tx1"/>
              </a:buClr>
              <a:buFontTx/>
              <a:buChar char="•"/>
            </a:pPr>
            <a:r>
              <a:rPr lang="en-US" smtClean="0">
                <a:latin typeface="Helvetica"/>
              </a:rPr>
              <a:t>There are two broad categories of software: application software and system software</a:t>
            </a:r>
            <a:r>
              <a:rPr lang="en-US" smtClean="0">
                <a:latin typeface="Arial" pitchFamily="34" charset="0"/>
              </a:rPr>
              <a:t>.</a:t>
            </a:r>
          </a:p>
          <a:p>
            <a:pPr>
              <a:buClr>
                <a:schemeClr val="tx1"/>
              </a:buClr>
              <a:buFontTx/>
              <a:buChar char="•"/>
            </a:pPr>
            <a:r>
              <a:rPr lang="en-US" smtClean="0">
                <a:latin typeface="Palatino"/>
              </a:rPr>
              <a:t>Application software</a:t>
            </a:r>
            <a:r>
              <a:rPr lang="en-US" b="1" smtClean="0">
                <a:latin typeface="Palatino"/>
              </a:rPr>
              <a:t> </a:t>
            </a:r>
            <a:r>
              <a:rPr lang="en-US" smtClean="0">
                <a:latin typeface="Palatino"/>
              </a:rPr>
              <a:t>is the set of programs you use on a computer to help you carry out tasks. If you’ve ever typed a document, created a spreadsheet, or edited a digital photo, for example, you’ve used a form of application software.</a:t>
            </a:r>
          </a:p>
          <a:p>
            <a:pPr>
              <a:buClr>
                <a:schemeClr val="tx1"/>
              </a:buClr>
              <a:buFontTx/>
              <a:buChar char="•"/>
            </a:pPr>
            <a:r>
              <a:rPr lang="en-US" smtClean="0">
                <a:latin typeface="Palatino"/>
              </a:rPr>
              <a:t>System software is the set of programs that enables your computer’s hardware devices and application software to work together. The most common type of system software is the operating system (OS). It manages the computer system’s hardware—such as the monitor and the printer. The operating system also provides a means by which users can interact with the computer.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47106"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11</a:t>
            </a:r>
          </a:p>
        </p:txBody>
      </p:sp>
      <p:sp>
        <p:nvSpPr>
          <p:cNvPr id="47107"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47108"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47109" name="Rectangle 6"/>
          <p:cNvSpPr>
            <a:spLocks noGrp="1" noRot="1" noChangeAspect="1" noChangeArrowheads="1" noTextEdit="1"/>
          </p:cNvSpPr>
          <p:nvPr>
            <p:ph type="sldImg"/>
          </p:nvPr>
        </p:nvSpPr>
        <p:spPr>
          <a:ln cap="flat"/>
        </p:spPr>
      </p:sp>
      <p:sp>
        <p:nvSpPr>
          <p:cNvPr id="47110"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buFontTx/>
              <a:buChar char="•"/>
            </a:pPr>
            <a:r>
              <a:rPr lang="en-US" smtClean="0">
                <a:latin typeface="Helvetica"/>
              </a:rPr>
              <a:t>Hardware components consist of the system unit and peripheral devices, such as monitors and printers that are connected to the computer. </a:t>
            </a:r>
          </a:p>
          <a:p>
            <a:pPr>
              <a:buClr>
                <a:schemeClr val="tx1"/>
              </a:buClr>
              <a:buFontTx/>
              <a:buChar char="•"/>
            </a:pPr>
            <a:r>
              <a:rPr lang="en-US" smtClean="0">
                <a:latin typeface="Helvetica"/>
              </a:rPr>
              <a:t>Other hardware devices, such as routers, help a computer communicate with other computers to facilitate sharing documents and other resources. </a:t>
            </a:r>
            <a:endParaRPr lang="en-US" smtClean="0">
              <a:latin typeface="Arial" pitchFamily="34" charset="0"/>
            </a:endParaRPr>
          </a:p>
          <a:p>
            <a:pPr>
              <a:buClr>
                <a:schemeClr val="tx1"/>
              </a:buClr>
              <a:buFontTx/>
              <a:buChar char="•"/>
            </a:pPr>
            <a:r>
              <a:rPr lang="en-US" smtClean="0">
                <a:latin typeface="Helvetica"/>
              </a:rPr>
              <a:t>Together, the system unit and peripheral devices perform four main functions: they enable the computer to </a:t>
            </a:r>
            <a:r>
              <a:rPr lang="en-US" i="1" smtClean="0">
                <a:latin typeface="Helvetica"/>
              </a:rPr>
              <a:t>input</a:t>
            </a:r>
            <a:r>
              <a:rPr lang="en-US" smtClean="0">
                <a:latin typeface="Helvetica"/>
              </a:rPr>
              <a:t> data, </a:t>
            </a:r>
            <a:r>
              <a:rPr lang="en-US" i="1" smtClean="0">
                <a:latin typeface="Helvetica"/>
              </a:rPr>
              <a:t>process</a:t>
            </a:r>
            <a:r>
              <a:rPr lang="en-US" smtClean="0">
                <a:latin typeface="Helvetica"/>
              </a:rPr>
              <a:t> that data, and </a:t>
            </a:r>
            <a:r>
              <a:rPr lang="en-US" i="1" smtClean="0">
                <a:latin typeface="Helvetica"/>
              </a:rPr>
              <a:t>output</a:t>
            </a:r>
            <a:r>
              <a:rPr lang="en-US" smtClean="0">
                <a:latin typeface="Helvetica"/>
              </a:rPr>
              <a:t> and </a:t>
            </a:r>
            <a:r>
              <a:rPr lang="en-US" i="1" smtClean="0">
                <a:latin typeface="Helvetica"/>
              </a:rPr>
              <a:t>store</a:t>
            </a:r>
            <a:r>
              <a:rPr lang="en-US" smtClean="0">
                <a:latin typeface="Helvetica"/>
              </a:rPr>
              <a:t> the data and information.</a:t>
            </a:r>
            <a:r>
              <a:rPr lang="en-US" smtClean="0">
                <a:latin typeface="Arial" pitchFamily="34" charset="0"/>
              </a:rPr>
              <a:t> 	</a:t>
            </a:r>
          </a:p>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49154"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12</a:t>
            </a:r>
          </a:p>
        </p:txBody>
      </p:sp>
      <p:sp>
        <p:nvSpPr>
          <p:cNvPr id="49155"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49156"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49157" name="Rectangle 6"/>
          <p:cNvSpPr>
            <a:spLocks noGrp="1" noRot="1" noChangeAspect="1" noChangeArrowheads="1" noTextEdit="1"/>
          </p:cNvSpPr>
          <p:nvPr>
            <p:ph type="sldImg"/>
          </p:nvPr>
        </p:nvSpPr>
        <p:spPr>
          <a:ln cap="flat"/>
        </p:spPr>
      </p:sp>
      <p:sp>
        <p:nvSpPr>
          <p:cNvPr id="49158"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buFontTx/>
              <a:buChar char="•"/>
            </a:pPr>
            <a:r>
              <a:rPr lang="en-US" smtClean="0">
                <a:latin typeface="Helvetica"/>
              </a:rPr>
              <a:t>An input device enables you to enter data (text, images, and sounds) and instructions (user responses and commands) into the computer. </a:t>
            </a:r>
          </a:p>
          <a:p>
            <a:pPr>
              <a:buClr>
                <a:schemeClr val="tx1"/>
              </a:buClr>
              <a:buFontTx/>
              <a:buChar char="•"/>
            </a:pPr>
            <a:r>
              <a:rPr lang="en-US" smtClean="0">
                <a:latin typeface="Helvetica"/>
              </a:rPr>
              <a:t>The most common input devices are the keyboard and the mouse. </a:t>
            </a:r>
          </a:p>
          <a:p>
            <a:pPr>
              <a:buClr>
                <a:schemeClr val="tx1"/>
              </a:buClr>
              <a:buFontTx/>
              <a:buChar char="•"/>
            </a:pPr>
            <a:r>
              <a:rPr lang="en-US" smtClean="0">
                <a:latin typeface="Helvetica"/>
              </a:rPr>
              <a:t>You use keyboards to enter </a:t>
            </a:r>
            <a:r>
              <a:rPr lang="en-US" i="1" smtClean="0">
                <a:latin typeface="Helvetica"/>
              </a:rPr>
              <a:t>typed</a:t>
            </a:r>
            <a:r>
              <a:rPr lang="en-US" smtClean="0">
                <a:latin typeface="Helvetica"/>
              </a:rPr>
              <a:t> data and commands, whereas you use the mouse to enter user responses and commands by clicking on an </a:t>
            </a:r>
            <a:r>
              <a:rPr lang="en-US" i="1" smtClean="0">
                <a:latin typeface="Helvetica"/>
              </a:rPr>
              <a:t>icon</a:t>
            </a:r>
            <a:r>
              <a:rPr lang="en-US" smtClean="0">
                <a:latin typeface="Helvetica"/>
              </a:rPr>
              <a:t>.</a:t>
            </a:r>
          </a:p>
          <a:p>
            <a:pPr>
              <a:buClr>
                <a:schemeClr val="tx1"/>
              </a:buClr>
              <a:buFontTx/>
              <a:buChar char="•"/>
            </a:pPr>
            <a:r>
              <a:rPr lang="en-US" smtClean="0">
                <a:latin typeface="Helvetica"/>
              </a:rPr>
              <a:t>There are other input devices as well: microphones input sounds; scanners and digital cameras input nondigital text and digital images.</a:t>
            </a:r>
          </a:p>
          <a:p>
            <a:pPr>
              <a:buClr>
                <a:schemeClr val="tx1"/>
              </a:buClr>
              <a:buFontTx/>
              <a:buChar char="•"/>
            </a:pPr>
            <a:r>
              <a:rPr lang="en-US" smtClean="0">
                <a:latin typeface="Palatino"/>
              </a:rPr>
              <a:t>Styluses (devices that look like skinny pens but have no ink) and electronic pens are also becoming quite popular and are often used in conjunction with graphics tablets that can translate a user’s handwriting into digital input.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69634"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23</a:t>
            </a:r>
          </a:p>
        </p:txBody>
      </p:sp>
      <p:sp>
        <p:nvSpPr>
          <p:cNvPr id="69635"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69636"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69637" name="Rectangle 6"/>
          <p:cNvSpPr>
            <a:spLocks noGrp="1" noRot="1" noChangeAspect="1" noChangeArrowheads="1" noTextEdit="1"/>
          </p:cNvSpPr>
          <p:nvPr>
            <p:ph type="sldImg"/>
          </p:nvPr>
        </p:nvSpPr>
        <p:spPr>
          <a:ln cap="flat"/>
        </p:spPr>
      </p:sp>
      <p:sp>
        <p:nvSpPr>
          <p:cNvPr id="69638"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buFontTx/>
              <a:buChar char="•"/>
            </a:pPr>
            <a:r>
              <a:rPr lang="en-US" smtClean="0">
                <a:latin typeface="Helvetica"/>
              </a:rPr>
              <a:t>Output devices enable you to send processed data out of your computer. This can take the form of text, pictures (graphics), sounds (audio), and video. </a:t>
            </a:r>
          </a:p>
          <a:p>
            <a:pPr>
              <a:buClr>
                <a:schemeClr val="tx1"/>
              </a:buClr>
              <a:buFontTx/>
              <a:buChar char="•"/>
            </a:pPr>
            <a:r>
              <a:rPr lang="en-US" smtClean="0">
                <a:latin typeface="Helvetica"/>
              </a:rPr>
              <a:t>One common output device is a monitor, which displays text, graphics, and video as </a:t>
            </a:r>
            <a:r>
              <a:rPr lang="en-US" i="1" smtClean="0">
                <a:latin typeface="Helvetica"/>
              </a:rPr>
              <a:t>soft copies</a:t>
            </a:r>
            <a:r>
              <a:rPr lang="en-US" smtClean="0">
                <a:latin typeface="Helvetica"/>
              </a:rPr>
              <a:t> (copies you can see only on-screen). </a:t>
            </a:r>
          </a:p>
          <a:p>
            <a:pPr>
              <a:buClr>
                <a:schemeClr val="tx1"/>
              </a:buClr>
              <a:buFontTx/>
              <a:buChar char="•"/>
            </a:pPr>
            <a:r>
              <a:rPr lang="en-US" smtClean="0">
                <a:latin typeface="Helvetica"/>
              </a:rPr>
              <a:t>Another common output device is a printer, which creates tangible or hard copies of text and graphics. </a:t>
            </a:r>
          </a:p>
          <a:p>
            <a:pPr>
              <a:buClr>
                <a:schemeClr val="tx1"/>
              </a:buClr>
              <a:buFontTx/>
              <a:buChar char="•"/>
            </a:pPr>
            <a:r>
              <a:rPr lang="en-US" smtClean="0">
                <a:latin typeface="Helvetica"/>
              </a:rPr>
              <a:t>Speakers are output devices for sound.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94210"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35</a:t>
            </a:r>
          </a:p>
        </p:txBody>
      </p:sp>
      <p:sp>
        <p:nvSpPr>
          <p:cNvPr id="94211"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94212"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94213" name="Rectangle 6"/>
          <p:cNvSpPr>
            <a:spLocks noGrp="1" noRot="1" noChangeAspect="1" noChangeArrowheads="1" noTextEdit="1"/>
          </p:cNvSpPr>
          <p:nvPr>
            <p:ph type="sldImg"/>
          </p:nvPr>
        </p:nvSpPr>
        <p:spPr>
          <a:ln cap="flat"/>
        </p:spPr>
      </p:sp>
      <p:sp>
        <p:nvSpPr>
          <p:cNvPr id="94214"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buFontTx/>
              <a:buChar char="•"/>
            </a:pPr>
            <a:r>
              <a:rPr lang="en-US" smtClean="0">
                <a:latin typeface="Palatino"/>
              </a:rPr>
              <a:t>Your system has a power-on button on the front panel. Although you use this button to turn on</a:t>
            </a:r>
            <a:r>
              <a:rPr lang="en-US" i="1" smtClean="0">
                <a:latin typeface="Palatino"/>
              </a:rPr>
              <a:t> </a:t>
            </a:r>
            <a:r>
              <a:rPr lang="en-US" smtClean="0">
                <a:latin typeface="Palatino"/>
              </a:rPr>
              <a:t>your system, you </a:t>
            </a:r>
            <a:r>
              <a:rPr lang="en-US" i="1" smtClean="0">
                <a:latin typeface="Palatino"/>
              </a:rPr>
              <a:t>don’t </a:t>
            </a:r>
            <a:r>
              <a:rPr lang="en-US" smtClean="0">
                <a:latin typeface="Palatino"/>
              </a:rPr>
              <a:t>want to use it to turn off</a:t>
            </a:r>
            <a:r>
              <a:rPr lang="en-US" i="1" smtClean="0">
                <a:latin typeface="Palatino"/>
              </a:rPr>
              <a:t> </a:t>
            </a:r>
            <a:r>
              <a:rPr lang="en-US" smtClean="0">
                <a:latin typeface="Palatino"/>
              </a:rPr>
              <a:t>your system. You turn off the power by clicking on a shutdown icon on the desktop.</a:t>
            </a:r>
          </a:p>
          <a:p>
            <a:pPr>
              <a:buClr>
                <a:schemeClr val="tx1"/>
              </a:buClr>
              <a:buFontTx/>
              <a:buChar char="•"/>
            </a:pPr>
            <a:r>
              <a:rPr lang="en-US" smtClean="0">
                <a:latin typeface="Arial" pitchFamily="34" charset="0"/>
              </a:rPr>
              <a:t>When your computer enters Sleep mode, all the documents, applications, and data you were using are stored in RAM, from which they are quickly accessible upon restarting your computer.</a:t>
            </a:r>
          </a:p>
          <a:p>
            <a:pPr>
              <a:buClr>
                <a:schemeClr val="tx1"/>
              </a:buClr>
              <a:buFontTx/>
              <a:buChar char="•"/>
            </a:pPr>
            <a:r>
              <a:rPr lang="en-US" smtClean="0">
                <a:latin typeface="Arial" pitchFamily="34" charset="0"/>
              </a:rPr>
              <a:t>Hibernation is another power-saving mode that stores your data in memory and saves it to your computer's hard disk.</a:t>
            </a:r>
          </a:p>
          <a:p>
            <a:pPr>
              <a:buClr>
                <a:schemeClr val="tx1"/>
              </a:buClr>
              <a:buFontTx/>
              <a:buChar char="•"/>
            </a:pPr>
            <a:r>
              <a:rPr lang="en-US" smtClean="0">
                <a:latin typeface="Palatino"/>
              </a:rPr>
              <a:t>If you’re using Windows Vista, you can restart</a:t>
            </a:r>
            <a:r>
              <a:rPr lang="en-US" i="1" smtClean="0">
                <a:latin typeface="Palatino"/>
              </a:rPr>
              <a:t> </a:t>
            </a:r>
            <a:r>
              <a:rPr lang="en-US" smtClean="0">
                <a:latin typeface="Palatino"/>
              </a:rPr>
              <a:t>the computer when you click the right arrow button next to the lock button on the Start menu. This is called a </a:t>
            </a:r>
            <a:r>
              <a:rPr lang="en-US" i="1" smtClean="0">
                <a:latin typeface="Palatino"/>
              </a:rPr>
              <a:t>warm boot</a:t>
            </a:r>
            <a:r>
              <a:rPr lang="en-US" smtClean="0">
                <a:latin typeface="Palatino"/>
              </a:rPr>
              <a:t>. You might need to perform a warm boot if the operating system or other software application stops responding or if you have installed new programs. </a:t>
            </a:r>
            <a:endParaRPr lang="en-US" smtClean="0">
              <a:latin typeface="Helvetic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02402"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39</a:t>
            </a:r>
          </a:p>
        </p:txBody>
      </p:sp>
      <p:sp>
        <p:nvSpPr>
          <p:cNvPr id="102403"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02404"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02405" name="Rectangle 6"/>
          <p:cNvSpPr>
            <a:spLocks noGrp="1" noRot="1" noChangeAspect="1" noChangeArrowheads="1" noTextEdit="1"/>
          </p:cNvSpPr>
          <p:nvPr>
            <p:ph type="sldImg"/>
          </p:nvPr>
        </p:nvSpPr>
        <p:spPr>
          <a:ln cap="flat"/>
        </p:spPr>
      </p:sp>
      <p:sp>
        <p:nvSpPr>
          <p:cNvPr id="102406"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buFontTx/>
              <a:buChar char="•"/>
            </a:pPr>
            <a:r>
              <a:rPr lang="en-US" smtClean="0">
                <a:latin typeface="Palatino"/>
              </a:rPr>
              <a:t>Here you see the storage capacities of the various portable storage media used in your computer’s drive bays. As you learned, storage capacity is measured in bytes.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04450"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38</a:t>
            </a:r>
          </a:p>
        </p:txBody>
      </p:sp>
      <p:sp>
        <p:nvSpPr>
          <p:cNvPr id="104451"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04452"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04453" name="Rectangle 6"/>
          <p:cNvSpPr>
            <a:spLocks noGrp="1" noRot="1" noChangeAspect="1" noChangeArrowheads="1" noTextEdit="1"/>
          </p:cNvSpPr>
          <p:nvPr>
            <p:ph type="sldImg"/>
          </p:nvPr>
        </p:nvSpPr>
        <p:spPr>
          <a:ln cap="flat"/>
        </p:spPr>
      </p:sp>
      <p:sp>
        <p:nvSpPr>
          <p:cNvPr id="104454"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Clr>
                <a:schemeClr val="tx1"/>
              </a:buClr>
              <a:buFontTx/>
              <a:buChar char="•"/>
            </a:pPr>
            <a:r>
              <a:rPr lang="en-US" smtClean="0">
                <a:latin typeface="Palatino"/>
              </a:rPr>
              <a:t>Ports are the places on the system unit where peripheral devices attach to the computer so that data can be exchanged between them and the operating system. </a:t>
            </a:r>
          </a:p>
          <a:p>
            <a:pPr marL="228600" indent="-228600">
              <a:buClr>
                <a:schemeClr val="tx1"/>
              </a:buClr>
              <a:buFontTx/>
              <a:buChar char="•"/>
            </a:pPr>
            <a:r>
              <a:rPr lang="en-US" smtClean="0">
                <a:latin typeface="Palatino"/>
              </a:rPr>
              <a:t>Some ports are on the front of the system unit.</a:t>
            </a:r>
          </a:p>
          <a:p>
            <a:pPr marL="228600" indent="-228600">
              <a:buClr>
                <a:schemeClr val="tx1"/>
              </a:buClr>
              <a:buFontTx/>
              <a:buChar char="•"/>
            </a:pPr>
            <a:r>
              <a:rPr lang="en-US" smtClean="0">
                <a:latin typeface="Arial" pitchFamily="34" charset="0"/>
              </a:rPr>
              <a:t>The ports on the back of the computer are mostly designed for long-term connections.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06498"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41</a:t>
            </a:r>
          </a:p>
        </p:txBody>
      </p:sp>
      <p:sp>
        <p:nvSpPr>
          <p:cNvPr id="106499"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06500"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06501" name="Rectangle 6"/>
          <p:cNvSpPr>
            <a:spLocks noGrp="1" noRot="1" noChangeAspect="1" noChangeArrowheads="1" noTextEdit="1"/>
          </p:cNvSpPr>
          <p:nvPr>
            <p:ph type="sldImg"/>
          </p:nvPr>
        </p:nvSpPr>
        <p:spPr>
          <a:ln cap="flat"/>
        </p:spPr>
      </p:sp>
      <p:sp>
        <p:nvSpPr>
          <p:cNvPr id="106502"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buFontTx/>
              <a:buChar char="•"/>
            </a:pPr>
            <a:r>
              <a:rPr lang="en-US" smtClean="0">
                <a:latin typeface="Arial" pitchFamily="34" charset="0"/>
              </a:rPr>
              <a:t>The system unit contains the essential components of a computer. Inside are the power supply, motherboard, RAM, storage drives, expansion cards, and central processing unit. Today’s personal computer follows the same design concept as IBM’s first PC in 1981 did. All the components have evolved, but the foundation and concepts are the same.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10594"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43</a:t>
            </a:r>
          </a:p>
        </p:txBody>
      </p:sp>
      <p:sp>
        <p:nvSpPr>
          <p:cNvPr id="110595"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10596"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10597" name="Rectangle 6"/>
          <p:cNvSpPr>
            <a:spLocks noGrp="1" noRot="1" noChangeAspect="1" noChangeArrowheads="1" noTextEdit="1"/>
          </p:cNvSpPr>
          <p:nvPr>
            <p:ph type="sldImg"/>
          </p:nvPr>
        </p:nvSpPr>
        <p:spPr>
          <a:ln cap="flat"/>
        </p:spPr>
      </p:sp>
      <p:sp>
        <p:nvSpPr>
          <p:cNvPr id="110598"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buFontTx/>
              <a:buChar char="•"/>
            </a:pPr>
            <a:r>
              <a:rPr lang="en-US" smtClean="0">
                <a:latin typeface="Helvetica"/>
              </a:rPr>
              <a:t>The central processing unit (CPU, or processor) is the largest and most important chip in the computer.</a:t>
            </a:r>
          </a:p>
          <a:p>
            <a:pPr>
              <a:buClr>
                <a:schemeClr val="tx1"/>
              </a:buClr>
              <a:buFontTx/>
              <a:buChar char="•"/>
            </a:pPr>
            <a:r>
              <a:rPr lang="en-US" smtClean="0">
                <a:latin typeface="Helvetica"/>
              </a:rPr>
              <a:t> It is sometimes referred to as the “brains” of the computer because it controls all the functions performed by the computer’s other components and processes all the commands issued to it by software instructions. </a:t>
            </a:r>
          </a:p>
          <a:p>
            <a:pPr>
              <a:buClr>
                <a:schemeClr val="tx1"/>
              </a:buClr>
              <a:buFontTx/>
              <a:buChar char="•"/>
            </a:pPr>
            <a:r>
              <a:rPr lang="en-US" smtClean="0">
                <a:latin typeface="Helvetica"/>
              </a:rPr>
              <a:t>Modern CPUs can perform three billion tasks a second without error, making them extremely powerful components.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FF2411B-E1F3-4632-8622-C97AA31420AF}" type="slidenum">
              <a:rPr lang="en-US" smtClean="0"/>
              <a:pPr/>
              <a:t>2</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n-US" smtClean="0"/>
              <a:t>Chapter 1 introduces the basics of becoming computer literate, including many concepts that will be developed throughout the course.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12642"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44</a:t>
            </a:r>
          </a:p>
        </p:txBody>
      </p:sp>
      <p:sp>
        <p:nvSpPr>
          <p:cNvPr id="112643"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12644"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12645" name="Rectangle 6"/>
          <p:cNvSpPr>
            <a:spLocks noGrp="1" noRot="1" noChangeAspect="1" noChangeArrowheads="1" noTextEdit="1"/>
          </p:cNvSpPr>
          <p:nvPr>
            <p:ph type="sldImg"/>
          </p:nvPr>
        </p:nvSpPr>
        <p:spPr>
          <a:ln cap="flat"/>
        </p:spPr>
      </p:sp>
      <p:sp>
        <p:nvSpPr>
          <p:cNvPr id="112646"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buFontTx/>
              <a:buChar char="•"/>
            </a:pPr>
            <a:r>
              <a:rPr lang="en-US" smtClean="0">
                <a:latin typeface="Helvetica"/>
              </a:rPr>
              <a:t>Random access memory (RAM)</a:t>
            </a:r>
            <a:r>
              <a:rPr lang="en-US" b="1" smtClean="0">
                <a:latin typeface="Helvetica"/>
              </a:rPr>
              <a:t> </a:t>
            </a:r>
            <a:r>
              <a:rPr lang="en-US" smtClean="0">
                <a:latin typeface="Helvetica"/>
              </a:rPr>
              <a:t>is a series of small cards plugged into slots on the motherboard. The CPU can request any data in RAM. It is then located, opened, and delivered to the CPU for processing in a few billionths of a second.</a:t>
            </a:r>
          </a:p>
          <a:p>
            <a:pPr>
              <a:buClr>
                <a:schemeClr val="tx1"/>
              </a:buClr>
              <a:buFontTx/>
              <a:buChar char="•"/>
            </a:pPr>
            <a:r>
              <a:rPr lang="en-US" smtClean="0">
                <a:latin typeface="Helvetica"/>
              </a:rPr>
              <a:t>Because all the contents of RAM are erased when you turn off the computer, RAM is the </a:t>
            </a:r>
            <a:r>
              <a:rPr lang="en-US" i="1" smtClean="0">
                <a:latin typeface="Helvetica"/>
              </a:rPr>
              <a:t>temporary</a:t>
            </a:r>
            <a:r>
              <a:rPr lang="en-US" smtClean="0">
                <a:latin typeface="Helvetica"/>
              </a:rPr>
              <a:t> or </a:t>
            </a:r>
            <a:r>
              <a:rPr lang="en-US" i="1" smtClean="0">
                <a:latin typeface="Helvetica"/>
              </a:rPr>
              <a:t>volatile</a:t>
            </a:r>
            <a:r>
              <a:rPr lang="en-US" smtClean="0">
                <a:latin typeface="Helvetica"/>
              </a:rPr>
              <a:t> storage location for the computer. </a:t>
            </a:r>
          </a:p>
          <a:p>
            <a:pPr>
              <a:buClr>
                <a:schemeClr val="tx1"/>
              </a:buClr>
              <a:buFontTx/>
              <a:buChar char="•"/>
            </a:pPr>
            <a:r>
              <a:rPr lang="en-US" smtClean="0">
                <a:latin typeface="Helvetica"/>
              </a:rPr>
              <a:t>To save data more permanently, you need to save it to the hard drive or to another permanent storage device such as a floppy disk, CD, or flash drive.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14690"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44</a:t>
            </a:r>
          </a:p>
        </p:txBody>
      </p:sp>
      <p:sp>
        <p:nvSpPr>
          <p:cNvPr id="114691"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14692"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14693" name="Rectangle 6"/>
          <p:cNvSpPr>
            <a:spLocks noGrp="1" noRot="1" noChangeAspect="1" noChangeArrowheads="1" noTextEdit="1"/>
          </p:cNvSpPr>
          <p:nvPr>
            <p:ph type="sldImg"/>
          </p:nvPr>
        </p:nvSpPr>
        <p:spPr>
          <a:ln cap="flat"/>
        </p:spPr>
      </p:sp>
      <p:sp>
        <p:nvSpPr>
          <p:cNvPr id="114694"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buFontTx/>
              <a:buChar char="•"/>
            </a:pPr>
            <a:r>
              <a:rPr lang="en-US" smtClean="0">
                <a:latin typeface="Helvetica"/>
              </a:rPr>
              <a:t>The various circuit boards connected to the motherboard have specific functions that augment the computer’s basic functions. </a:t>
            </a:r>
          </a:p>
          <a:p>
            <a:pPr>
              <a:buClr>
                <a:schemeClr val="tx1"/>
              </a:buClr>
              <a:buFontTx/>
              <a:buChar char="•"/>
            </a:pPr>
            <a:r>
              <a:rPr lang="en-US" smtClean="0">
                <a:latin typeface="Helvetica"/>
              </a:rPr>
              <a:t>Some provide connections to other devices; these are usually referred to as </a:t>
            </a:r>
            <a:r>
              <a:rPr lang="en-US" i="1" smtClean="0">
                <a:latin typeface="Helvetica"/>
              </a:rPr>
              <a:t>expansion cards</a:t>
            </a:r>
            <a:r>
              <a:rPr lang="en-US" smtClean="0">
                <a:latin typeface="Helvetica"/>
              </a:rPr>
              <a:t>. Typical expansion cards found in the system unit are the sound card and the video card. </a:t>
            </a:r>
          </a:p>
          <a:p>
            <a:pPr>
              <a:buClr>
                <a:schemeClr val="tx1"/>
              </a:buClr>
              <a:buFontTx/>
              <a:buChar char="•"/>
            </a:pPr>
            <a:r>
              <a:rPr lang="en-US" smtClean="0">
                <a:latin typeface="Helvetica"/>
              </a:rPr>
              <a:t>Other expansion cards provide a means for network and Internet connections, such as the network interface card (NIC),</a:t>
            </a:r>
            <a:r>
              <a:rPr lang="en-US" b="1" smtClean="0">
                <a:latin typeface="Helvetica"/>
              </a:rPr>
              <a:t> </a:t>
            </a:r>
            <a:r>
              <a:rPr lang="en-US" smtClean="0">
                <a:latin typeface="Helvetica"/>
              </a:rPr>
              <a:t>which enables your computer to connect with other computers.</a:t>
            </a:r>
          </a:p>
          <a:p>
            <a:endParaRPr lang="en-US" smtClean="0">
              <a:latin typeface="Helvetic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There are other types of computers besides desktop and notebook computers. Mainframes, although large and expensive, can support hundreds of users simultaneously and are designed to run many programs at once. Supercomputers can perform complex calculations rapidly and are designed to run a few programs quickly. Embedded computers are computer chips that are inside other devices such as your car and typically do not receive direct input from the user.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22882"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47</a:t>
            </a:r>
          </a:p>
        </p:txBody>
      </p:sp>
      <p:sp>
        <p:nvSpPr>
          <p:cNvPr id="122883"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22884"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22885" name="Rectangle 6"/>
          <p:cNvSpPr>
            <a:spLocks noGrp="1" noRot="1" noChangeAspect="1" noChangeArrowheads="1" noTextEdit="1"/>
          </p:cNvSpPr>
          <p:nvPr>
            <p:ph type="sldImg"/>
          </p:nvPr>
        </p:nvSpPr>
        <p:spPr>
          <a:ln cap="flat"/>
        </p:spPr>
      </p:sp>
      <p:sp>
        <p:nvSpPr>
          <p:cNvPr id="122886"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What exactly is a computer, and what are its four main functions?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24930"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48</a:t>
            </a:r>
          </a:p>
        </p:txBody>
      </p:sp>
      <p:sp>
        <p:nvSpPr>
          <p:cNvPr id="124931"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24932"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24933" name="Rectangle 6"/>
          <p:cNvSpPr>
            <a:spLocks noGrp="1" noRot="1" noChangeAspect="1" noChangeArrowheads="1" noTextEdit="1"/>
          </p:cNvSpPr>
          <p:nvPr>
            <p:ph type="sldImg"/>
          </p:nvPr>
        </p:nvSpPr>
        <p:spPr>
          <a:ln cap="flat"/>
        </p:spPr>
      </p:sp>
      <p:sp>
        <p:nvSpPr>
          <p:cNvPr id="124934"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What is the difference between data and information?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26978"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49</a:t>
            </a:r>
          </a:p>
        </p:txBody>
      </p:sp>
      <p:sp>
        <p:nvSpPr>
          <p:cNvPr id="126979"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26980"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26981" name="Rectangle 6"/>
          <p:cNvSpPr>
            <a:spLocks noGrp="1" noRot="1" noChangeAspect="1" noChangeArrowheads="1" noTextEdit="1"/>
          </p:cNvSpPr>
          <p:nvPr>
            <p:ph type="sldImg"/>
          </p:nvPr>
        </p:nvSpPr>
        <p:spPr>
          <a:ln cap="flat"/>
        </p:spPr>
      </p:sp>
      <p:sp>
        <p:nvSpPr>
          <p:cNvPr id="126982"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What are bits and bytes, and how are they measured?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29026"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50</a:t>
            </a:r>
          </a:p>
        </p:txBody>
      </p:sp>
      <p:sp>
        <p:nvSpPr>
          <p:cNvPr id="129027"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29028"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29029" name="Rectangle 6"/>
          <p:cNvSpPr>
            <a:spLocks noGrp="1" noRot="1" noChangeAspect="1" noChangeArrowheads="1" noTextEdit="1"/>
          </p:cNvSpPr>
          <p:nvPr>
            <p:ph type="sldImg"/>
          </p:nvPr>
        </p:nvSpPr>
        <p:spPr>
          <a:ln cap="flat"/>
        </p:spPr>
      </p:sp>
      <p:sp>
        <p:nvSpPr>
          <p:cNvPr id="129030"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What devices do you use to get data into the computer?</a:t>
            </a:r>
          </a:p>
          <a:p>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31074"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51</a:t>
            </a:r>
          </a:p>
        </p:txBody>
      </p:sp>
      <p:sp>
        <p:nvSpPr>
          <p:cNvPr id="131075"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31076"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31077" name="Rectangle 6"/>
          <p:cNvSpPr>
            <a:spLocks noGrp="1" noRot="1" noChangeAspect="1" noChangeArrowheads="1" noTextEdit="1"/>
          </p:cNvSpPr>
          <p:nvPr>
            <p:ph type="sldImg"/>
          </p:nvPr>
        </p:nvSpPr>
        <p:spPr>
          <a:ln cap="flat"/>
        </p:spPr>
      </p:sp>
      <p:sp>
        <p:nvSpPr>
          <p:cNvPr id="131078"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What devices do you use to get information out of the computer?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Chapter 3 presents an introduction to the history of the Internet, its structure, and how it is used.</a:t>
            </a:r>
          </a:p>
          <a:p>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6577B158-5E46-41FF-AB3D-4158883E4450}" type="slidenum">
              <a:rPr lang="en-US" smtClean="0"/>
              <a:pPr/>
              <a:t>29</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The Internet is a network of networks that connects billions of computer users globally.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The concept of the Internet was developed while the United States was in the midst of the Cold War with the Soviet Union. At that time, the U.S. armed forces needed a computer system that would operate efficiently and that was located in various parts of the country so that it could not be disrupted easily in the event of an attack.</a:t>
            </a:r>
          </a:p>
          <a:p>
            <a:pPr marL="171450" indent="-171450">
              <a:buFont typeface="Arial" pitchFamily="34" charset="0"/>
              <a:buChar char="•"/>
            </a:pPr>
            <a:r>
              <a:rPr lang="en-US" sz="1200" b="0" kern="1200" dirty="0" smtClean="0">
                <a:solidFill>
                  <a:schemeClr val="tx1"/>
                </a:solidFill>
                <a:effectLst/>
                <a:latin typeface="+mn-lt"/>
                <a:ea typeface="+mn-ea"/>
                <a:cs typeface="+mn-cs"/>
              </a:rPr>
              <a:t>The Internet was created to respond to these two concerns: establishing a secure form of military communications and creating a means by which all computers could communicate.</a:t>
            </a:r>
            <a:endParaRPr lang="en-US" sz="1200" b="1" kern="1200" dirty="0" smtClean="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7C591628-01E6-4721-B795-1BE1AD07095A}" type="slidenum">
              <a:rPr lang="en-US" smtClean="0"/>
              <a:pPr/>
              <a:t>3</a:t>
            </a:fld>
            <a:endParaRPr lang="en-US"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buFontTx/>
              <a:buChar char="•"/>
            </a:pPr>
            <a:r>
              <a:rPr lang="en-US" dirty="0" smtClean="0"/>
              <a:t>Affective computing is computing that relates to emotion or deliberately tries to influence emotion. </a:t>
            </a:r>
          </a:p>
          <a:p>
            <a:pPr eaLnBrk="1" hangingPunct="1">
              <a:buFontTx/>
              <a:buChar char="•"/>
            </a:pPr>
            <a:r>
              <a:rPr lang="en-US" dirty="0" smtClean="0"/>
              <a:t>The Emotional-Social Prosthesis device (ESP), developed by a group at the MIT Media Lab, is targeted at helping people who have autism. </a:t>
            </a:r>
          </a:p>
          <a:p>
            <a:pPr eaLnBrk="1" hangingPunct="1">
              <a:buFontTx/>
              <a:buChar char="•"/>
            </a:pPr>
            <a:r>
              <a:rPr lang="en-US" dirty="0" smtClean="0"/>
              <a:t>Researchers are also working on bipedal robots that move like humans and can walk, run, and climb stairs.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The modern Internet evolved from an early U.S. government-funded “internetworking” project called the Advanced Research Projects Agency Network (ARPANET). ARPANET began as a four-node network involving UCLA, Stanford Research Institute, the University of California at Santa Barbara, and the University of Utah in Salt Lake City. The first real communication occurred in late 1969 between the computer at Stanford and the computer at UCLA. Although the system crashed after the third letter was transmitted, it was the beginning of a revolution.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Many people participated in the creation of the ARPANET, but two men who worked on the project, Vinton Cerf and Robert Kahn, are generally acknowledged as the “fathers” of the Internet. They earned this honor because in the 1970s they were primarily responsible for developing the communications protocols (standards) that are still in use on the Internet today.</a:t>
            </a:r>
          </a:p>
          <a:p>
            <a:pPr marL="171450" indent="-171450">
              <a:buFont typeface="Arial" pitchFamily="34" charset="0"/>
              <a:buChar char="•"/>
            </a:pPr>
            <a:r>
              <a:rPr lang="en-US" sz="1200" kern="1200" dirty="0" smtClean="0">
                <a:solidFill>
                  <a:schemeClr val="tx1"/>
                </a:solidFill>
                <a:effectLst/>
                <a:latin typeface="+mn-lt"/>
                <a:ea typeface="+mn-ea"/>
                <a:cs typeface="+mn-cs"/>
              </a:rPr>
              <a:t>Because the </a:t>
            </a:r>
            <a:r>
              <a:rPr lang="en-US" sz="1200" b="0" i="1" u="none" strike="noStrike" kern="1200" dirty="0" smtClean="0">
                <a:solidFill>
                  <a:schemeClr val="tx1"/>
                </a:solidFill>
                <a:effectLst/>
                <a:latin typeface="+mn-lt"/>
                <a:ea typeface="+mn-ea"/>
                <a:cs typeface="+mn-cs"/>
              </a:rPr>
              <a:t>World Wide Web</a:t>
            </a:r>
            <a:r>
              <a:rPr lang="en-US" sz="1200" b="0" i="1"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WWW</a:t>
            </a:r>
            <a:r>
              <a:rPr lang="en-US" sz="1200" b="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the </a:t>
            </a:r>
            <a:r>
              <a:rPr lang="en-US" sz="1200" b="0" i="1" u="none" strike="noStrike" kern="1200" dirty="0" smtClean="0">
                <a:solidFill>
                  <a:schemeClr val="tx1"/>
                </a:solidFill>
                <a:effectLst/>
                <a:latin typeface="+mn-lt"/>
                <a:ea typeface="+mn-ea"/>
                <a:cs typeface="+mn-cs"/>
              </a:rPr>
              <a:t>Web</a:t>
            </a:r>
            <a:r>
              <a:rPr lang="en-US" sz="1200" kern="1200" dirty="0" smtClean="0">
                <a:solidFill>
                  <a:schemeClr val="tx1"/>
                </a:solidFill>
                <a:effectLst/>
                <a:latin typeface="+mn-lt"/>
                <a:ea typeface="+mn-ea"/>
                <a:cs typeface="+mn-cs"/>
              </a:rPr>
              <a:t>) is what we use the most, we sometimes think of the Internet and the Web as being interchangeable. However, the Web is  a subset of the Internet, dedicated to broadcasting HTML pages and the means by which we access information over the Internet. What distinguishes the Web from the rest of the Internet is its use of:</a:t>
            </a:r>
          </a:p>
          <a:p>
            <a:pPr marL="628650" lvl="1" indent="-171450">
              <a:buFont typeface="Arial" pitchFamily="34" charset="0"/>
              <a:buChar char="•"/>
            </a:pPr>
            <a:r>
              <a:rPr lang="en-US" sz="1200" kern="1200" dirty="0" smtClean="0">
                <a:solidFill>
                  <a:schemeClr val="tx1"/>
                </a:solidFill>
                <a:effectLst/>
                <a:latin typeface="+mn-lt"/>
                <a:ea typeface="+mn-ea"/>
                <a:cs typeface="+mn-cs"/>
              </a:rPr>
              <a:t>Common communication protocols that enable different computers to talk to each other and display information in compatible formats </a:t>
            </a:r>
          </a:p>
          <a:p>
            <a:pPr marL="628650" lvl="1" indent="-171450">
              <a:buFont typeface="Arial" pitchFamily="34" charset="0"/>
              <a:buChar char="•"/>
            </a:pPr>
            <a:r>
              <a:rPr lang="en-US" sz="1200" kern="1200" dirty="0" smtClean="0">
                <a:solidFill>
                  <a:schemeClr val="tx1"/>
                </a:solidFill>
                <a:effectLst/>
                <a:latin typeface="+mn-lt"/>
                <a:ea typeface="+mn-ea"/>
                <a:cs typeface="+mn-cs"/>
              </a:rPr>
              <a:t>Special links that enable users to navigate from one place to another on the Web</a:t>
            </a:r>
          </a:p>
          <a:p>
            <a:pPr marL="171450" indent="-171450">
              <a:buFont typeface="Arial"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30</a:t>
            </a:fld>
            <a:endParaRPr lang="en-US"/>
          </a:p>
        </p:txBody>
      </p:sp>
    </p:spTree>
    <p:extLst>
      <p:ext uri="{BB962C8B-B14F-4D97-AF65-F5344CB8AC3E}">
        <p14:creationId xmlns:p14="http://schemas.microsoft.com/office/powerpoint/2010/main" val="2160749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The viewer of a traditional Web site cannot change the content. In contrast, a </a:t>
            </a:r>
            <a:r>
              <a:rPr lang="en-US" sz="1200" b="0" i="0" u="none" strike="noStrike" kern="1200" dirty="0" smtClean="0">
                <a:solidFill>
                  <a:schemeClr val="tx1"/>
                </a:solidFill>
                <a:effectLst/>
                <a:latin typeface="+mn-lt"/>
                <a:ea typeface="+mn-ea"/>
                <a:cs typeface="+mn-cs"/>
              </a:rPr>
              <a:t>wiki</a:t>
            </a:r>
            <a:r>
              <a:rPr lang="en-US" sz="1200" b="0" kern="1200" dirty="0" smtClean="0">
                <a:solidFill>
                  <a:schemeClr val="tx1"/>
                </a:solidFill>
                <a:effectLst/>
                <a:latin typeface="+mn-lt"/>
                <a:ea typeface="+mn-ea"/>
                <a:cs typeface="+mn-cs"/>
              </a:rPr>
              <a:t> is a type of Web site that allows users to add, remove, or edit the content. Wikis add the extra benefit of tracking revisions so that past versions can be easily accessed at any time by any eligible reader</a:t>
            </a:r>
          </a:p>
          <a:p>
            <a:pPr marL="171450" indent="-171450">
              <a:buFont typeface="Arial" pitchFamily="34" charset="0"/>
              <a:buChar char="•"/>
            </a:pPr>
            <a:r>
              <a:rPr lang="en-US" sz="1200" kern="1200" dirty="0" smtClean="0">
                <a:solidFill>
                  <a:schemeClr val="tx1"/>
                </a:solidFill>
                <a:effectLst/>
                <a:latin typeface="+mn-lt"/>
                <a:ea typeface="+mn-ea"/>
                <a:cs typeface="+mn-cs"/>
              </a:rPr>
              <a:t>Wikis provide an excellent source for collaborative writing, both in and out of the classroom. The popular collaborative online encyclopedia Wikipedia (</a:t>
            </a:r>
            <a:r>
              <a:rPr lang="en-US" sz="1200" b="0" i="0" u="none" strike="noStrike" kern="1200" dirty="0" smtClean="0">
                <a:solidFill>
                  <a:schemeClr val="tx1"/>
                </a:solidFill>
                <a:effectLst/>
                <a:latin typeface="+mn-lt"/>
                <a:ea typeface="+mn-ea"/>
                <a:cs typeface="+mn-cs"/>
              </a:rPr>
              <a:t>www.wikipedia.org</a:t>
            </a:r>
            <a:r>
              <a:rPr lang="en-US" sz="1200" kern="1200" dirty="0" smtClean="0">
                <a:solidFill>
                  <a:schemeClr val="tx1"/>
                </a:solidFill>
                <a:effectLst/>
                <a:latin typeface="+mn-lt"/>
                <a:ea typeface="+mn-ea"/>
                <a:cs typeface="+mn-cs"/>
              </a:rPr>
              <a:t>) uses wiki technology so that the content can be updated continually. Some Web-based document products, such as Google Docs (</a:t>
            </a:r>
            <a:r>
              <a:rPr lang="en-US" sz="1200" b="0" i="0" u="none" strike="noStrike" kern="1200" dirty="0" smtClean="0">
                <a:solidFill>
                  <a:schemeClr val="tx1"/>
                </a:solidFill>
                <a:effectLst/>
                <a:latin typeface="+mn-lt"/>
                <a:ea typeface="+mn-ea"/>
                <a:cs typeface="+mn-cs"/>
              </a:rPr>
              <a:t>docs.google.com</a:t>
            </a:r>
            <a:r>
              <a:rPr lang="en-US" sz="1200" kern="1200" dirty="0" smtClean="0">
                <a:solidFill>
                  <a:schemeClr val="tx1"/>
                </a:solidFill>
                <a:effectLst/>
                <a:latin typeface="+mn-lt"/>
                <a:ea typeface="+mn-ea"/>
                <a:cs typeface="+mn-cs"/>
              </a:rPr>
              <a:t>), have wiki-like features to promote online collaboration. </a:t>
            </a:r>
          </a:p>
          <a:p>
            <a:pPr marL="171450" indent="-171450">
              <a:buFont typeface="Arial" pitchFamily="34" charset="0"/>
              <a:buChar char="•"/>
            </a:pPr>
            <a:r>
              <a:rPr lang="en-US" sz="1200" kern="1200" dirty="0" smtClean="0">
                <a:solidFill>
                  <a:schemeClr val="tx1"/>
                </a:solidFill>
                <a:effectLst/>
                <a:latin typeface="+mn-lt"/>
                <a:ea typeface="+mn-ea"/>
                <a:cs typeface="+mn-cs"/>
              </a:rPr>
              <a:t>Wiki technology is currently incorporated in course management systems such as Blackboard, to encourage collaborative learning in online courses.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31</a:t>
            </a:fld>
            <a:endParaRPr lang="en-US"/>
          </a:p>
        </p:txBody>
      </p:sp>
    </p:spTree>
    <p:extLst>
      <p:ext uri="{BB962C8B-B14F-4D97-AF65-F5344CB8AC3E}">
        <p14:creationId xmlns:p14="http://schemas.microsoft.com/office/powerpoint/2010/main" val="2133327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A </a:t>
            </a:r>
            <a:r>
              <a:rPr lang="en-US" sz="1200" b="0" i="0" u="none" strike="noStrike" kern="1200" dirty="0" smtClean="0">
                <a:solidFill>
                  <a:schemeClr val="tx1"/>
                </a:solidFill>
                <a:effectLst/>
                <a:latin typeface="+mn-lt"/>
                <a:ea typeface="+mn-ea"/>
                <a:cs typeface="+mn-cs"/>
              </a:rPr>
              <a:t>podcast</a:t>
            </a:r>
            <a:r>
              <a:rPr lang="en-US" sz="1200" b="0" kern="1200" dirty="0" smtClean="0">
                <a:solidFill>
                  <a:schemeClr val="tx1"/>
                </a:solidFill>
                <a:effectLst/>
                <a:latin typeface="+mn-lt"/>
                <a:ea typeface="+mn-ea"/>
                <a:cs typeface="+mn-cs"/>
              </a:rPr>
              <a:t> is a clip of audio or video content that is broadcast over the Internet using compressed audio and video files such as MP3s and MP4s. The word </a:t>
            </a:r>
            <a:r>
              <a:rPr lang="en-US" sz="1200" b="0" i="1" kern="1200" dirty="0" smtClean="0">
                <a:solidFill>
                  <a:schemeClr val="tx1"/>
                </a:solidFill>
                <a:effectLst/>
                <a:latin typeface="+mn-lt"/>
                <a:ea typeface="+mn-ea"/>
                <a:cs typeface="+mn-cs"/>
              </a:rPr>
              <a:t>podcast</a:t>
            </a:r>
            <a:r>
              <a:rPr lang="en-US" sz="1200" b="0" kern="1200" dirty="0" smtClean="0">
                <a:solidFill>
                  <a:schemeClr val="tx1"/>
                </a:solidFill>
                <a:effectLst/>
                <a:latin typeface="+mn-lt"/>
                <a:ea typeface="+mn-ea"/>
                <a:cs typeface="+mn-cs"/>
              </a:rPr>
              <a:t> is a combination of </a:t>
            </a:r>
            <a:r>
              <a:rPr lang="en-US" sz="1200" b="0" i="1" kern="1200" dirty="0" smtClean="0">
                <a:solidFill>
                  <a:schemeClr val="tx1"/>
                </a:solidFill>
                <a:effectLst/>
                <a:latin typeface="+mn-lt"/>
                <a:ea typeface="+mn-ea"/>
                <a:cs typeface="+mn-cs"/>
              </a:rPr>
              <a:t>broadcasting</a:t>
            </a:r>
            <a:r>
              <a:rPr lang="en-US" sz="1200" b="0" kern="1200" dirty="0" smtClean="0">
                <a:solidFill>
                  <a:schemeClr val="tx1"/>
                </a:solidFill>
                <a:effectLst/>
                <a:latin typeface="+mn-lt"/>
                <a:ea typeface="+mn-ea"/>
                <a:cs typeface="+mn-cs"/>
              </a:rPr>
              <a:t> and </a:t>
            </a:r>
            <a:r>
              <a:rPr lang="en-US" sz="1200" b="0" i="1" kern="1200" dirty="0" smtClean="0">
                <a:solidFill>
                  <a:schemeClr val="tx1"/>
                </a:solidFill>
                <a:effectLst/>
                <a:latin typeface="+mn-lt"/>
                <a:ea typeface="+mn-ea"/>
                <a:cs typeface="+mn-cs"/>
              </a:rPr>
              <a:t>iPod</a:t>
            </a:r>
            <a:r>
              <a:rPr lang="en-US" sz="1200" b="0" kern="1200" dirty="0" smtClean="0">
                <a:solidFill>
                  <a:schemeClr val="tx1"/>
                </a:solidFill>
                <a:effectLst/>
                <a:latin typeface="+mn-lt"/>
                <a:ea typeface="+mn-ea"/>
                <a:cs typeface="+mn-cs"/>
              </a:rPr>
              <a:t>—not because you have to use an iPod but because iPods are the most popular form of portable media player (PMP) and because people download audio files to listen to on their iPods. However, you don’t have to listen to podcasts on a portable media player. You can listen to podcasts on your computer or even on a smartphone as long as the device can play the content</a:t>
            </a:r>
          </a:p>
          <a:p>
            <a:pPr marL="171450" indent="-171450">
              <a:buFont typeface="Arial" pitchFamily="34" charset="0"/>
              <a:buChar char="•"/>
            </a:pPr>
            <a:r>
              <a:rPr lang="en-US" sz="1200" b="0" kern="1200" dirty="0" smtClean="0">
                <a:solidFill>
                  <a:schemeClr val="tx1"/>
                </a:solidFill>
                <a:effectLst/>
                <a:latin typeface="+mn-lt"/>
                <a:ea typeface="+mn-ea"/>
                <a:cs typeface="+mn-cs"/>
              </a:rPr>
              <a:t>Podcasts are files that come to you through syndication so you do not have to search for the current episode once you have subscribed to the series. Perhaps you are used to getting your news from a certain Web site, but the only way you can determine that new content has been added is to go to the site and look for the newly added information. In contrast, if you subscribe to podcasts, when the content changes, it is brought to you.</a:t>
            </a:r>
          </a:p>
          <a:p>
            <a:pPr marL="171450" indent="-171450">
              <a:buFont typeface="Arial" pitchFamily="34" charset="0"/>
              <a:buChar char="•"/>
            </a:pPr>
            <a:r>
              <a:rPr lang="en-US" sz="1200" kern="1200" dirty="0" smtClean="0">
                <a:solidFill>
                  <a:schemeClr val="tx1"/>
                </a:solidFill>
                <a:effectLst/>
                <a:latin typeface="+mn-lt"/>
                <a:ea typeface="+mn-ea"/>
                <a:cs typeface="+mn-cs"/>
              </a:rPr>
              <a:t>Podcasts are available in a wide variety of topics and content. </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32</a:t>
            </a:fld>
            <a:endParaRPr lang="en-US"/>
          </a:p>
        </p:txBody>
      </p:sp>
    </p:spTree>
    <p:extLst>
      <p:ext uri="{BB962C8B-B14F-4D97-AF65-F5344CB8AC3E}">
        <p14:creationId xmlns:p14="http://schemas.microsoft.com/office/powerpoint/2010/main" val="1152436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Because online shopping eliminates a salesclerk or other human intermediary from the transaction, it can actually be safer than traditional retail shopping. Still, because users are told to be wary of online transactions and because the integrity of online transactions is the backbone of e-commerce, businesses must have some form of security certification to give their customers a level of comfort.</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Some sites have created secure logins that you can change to before signing in, which is safer than sending your login credentials unsecured</a:t>
            </a:r>
          </a:p>
          <a:p>
            <a:pPr marL="171450" indent="-171450">
              <a:buFont typeface="Arial" pitchFamily="34" charset="0"/>
              <a:buChar char="•"/>
            </a:pPr>
            <a:r>
              <a:rPr lang="en-US" sz="1200" kern="1200" dirty="0" smtClean="0">
                <a:solidFill>
                  <a:schemeClr val="tx1"/>
                </a:solidFill>
                <a:effectLst/>
                <a:latin typeface="+mn-lt"/>
                <a:ea typeface="+mn-ea"/>
                <a:cs typeface="+mn-cs"/>
              </a:rPr>
              <a:t>Be sure to check that the beginning of the URL changes from “http://” to “https://”—with the “s” standing for </a:t>
            </a:r>
            <a:r>
              <a:rPr lang="en-US" sz="1200" i="1" kern="1200" dirty="0" smtClean="0">
                <a:solidFill>
                  <a:schemeClr val="tx1"/>
                </a:solidFill>
                <a:effectLst/>
                <a:latin typeface="+mn-lt"/>
                <a:ea typeface="+mn-ea"/>
                <a:cs typeface="+mn-cs"/>
              </a:rPr>
              <a:t>secure socket layer</a:t>
            </a:r>
            <a:r>
              <a:rPr lang="en-US" sz="1200" kern="1200" dirty="0" smtClean="0">
                <a:solidFill>
                  <a:schemeClr val="tx1"/>
                </a:solidFill>
                <a:effectLst/>
                <a:latin typeface="+mn-lt"/>
                <a:ea typeface="+mn-ea"/>
                <a:cs typeface="+mn-cs"/>
              </a:rPr>
              <a:t>. </a:t>
            </a:r>
          </a:p>
          <a:p>
            <a:pPr marL="171450" indent="-171450">
              <a:buFont typeface="Arial" pitchFamily="34" charset="0"/>
              <a:buChar char="•"/>
            </a:pPr>
            <a:r>
              <a:rPr lang="en-US" sz="1200" kern="1200" dirty="0" smtClean="0">
                <a:solidFill>
                  <a:schemeClr val="tx1"/>
                </a:solidFill>
                <a:effectLst/>
                <a:latin typeface="+mn-lt"/>
                <a:ea typeface="+mn-ea"/>
                <a:cs typeface="+mn-cs"/>
              </a:rPr>
              <a:t>Another indication that a Web site is secure is the appearance of a small icon of a closed padlock in the toolbar (in both Microsoft Internet Explorer and Mozilla Firefox). </a:t>
            </a:r>
          </a:p>
          <a:p>
            <a:pPr marL="171450" indent="-171450">
              <a:buFont typeface="Arial" pitchFamily="34" charset="0"/>
              <a:buChar char="•"/>
            </a:pPr>
            <a:r>
              <a:rPr lang="en-US" sz="1200" kern="1200" dirty="0" smtClean="0">
                <a:solidFill>
                  <a:schemeClr val="tx1"/>
                </a:solidFill>
                <a:effectLst/>
                <a:latin typeface="+mn-lt"/>
                <a:ea typeface="+mn-ea"/>
                <a:cs typeface="+mn-cs"/>
              </a:rPr>
              <a:t>The last visual clue to help identify a safe site is a green-colored address bar. </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33</a:t>
            </a:fld>
            <a:endParaRPr lang="en-US"/>
          </a:p>
        </p:txBody>
      </p:sp>
    </p:spTree>
    <p:extLst>
      <p:ext uri="{BB962C8B-B14F-4D97-AF65-F5344CB8AC3E}">
        <p14:creationId xmlns:p14="http://schemas.microsoft.com/office/powerpoint/2010/main" val="2487824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480095C9-1CC6-46DC-9BCD-002BA50A4CEB}" type="slidenum">
              <a:rPr lang="en-US" smtClean="0"/>
              <a:pPr/>
              <a:t>34</a:t>
            </a:fld>
            <a:endParaRPr lang="en-US"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Microsoft Internet Explorer (IE) is included in the Windows operating system. It has been the most widely used browser since 1999, and still enjoys predominant market share, although its popularity has slipped over the years. </a:t>
            </a:r>
          </a:p>
          <a:p>
            <a:pPr marL="171450" indent="-171450">
              <a:buFont typeface="Arial" pitchFamily="34" charset="0"/>
              <a:buChar char="•"/>
            </a:pPr>
            <a:r>
              <a:rPr lang="en-US" sz="1200" b="0" kern="1200" dirty="0" smtClean="0">
                <a:solidFill>
                  <a:schemeClr val="tx1"/>
                </a:solidFill>
                <a:effectLst/>
                <a:latin typeface="+mn-lt"/>
                <a:ea typeface="+mn-ea"/>
                <a:cs typeface="+mn-cs"/>
              </a:rPr>
              <a:t>Firefox is a popular open source browser from Mozilla (</a:t>
            </a:r>
            <a:r>
              <a:rPr lang="en-US" sz="1200" b="0" i="0" u="none" strike="noStrike" kern="1200" dirty="0" smtClean="0">
                <a:solidFill>
                  <a:schemeClr val="tx1"/>
                </a:solidFill>
                <a:effectLst/>
                <a:latin typeface="+mn-lt"/>
                <a:ea typeface="+mn-ea"/>
                <a:cs typeface="+mn-cs"/>
              </a:rPr>
              <a:t>www.mozilla.org</a:t>
            </a:r>
            <a:r>
              <a:rPr lang="en-US" sz="1200" b="0" kern="1200" dirty="0" smtClean="0">
                <a:solidFill>
                  <a:schemeClr val="tx1"/>
                </a:solidFill>
                <a:effectLst/>
                <a:latin typeface="+mn-lt"/>
                <a:ea typeface="+mn-ea"/>
                <a:cs typeface="+mn-cs"/>
              </a:rPr>
              <a:t>). Firefox’s popularity continues to increase, capturing approximately 28 percent of the U.S. browser market.</a:t>
            </a:r>
          </a:p>
          <a:p>
            <a:pPr marL="171450" indent="-171450">
              <a:buFont typeface="Arial" pitchFamily="34" charset="0"/>
              <a:buChar char="•"/>
            </a:pPr>
            <a:r>
              <a:rPr lang="en-US" sz="1200" b="0" kern="1200" dirty="0" smtClean="0">
                <a:solidFill>
                  <a:schemeClr val="tx1"/>
                </a:solidFill>
                <a:effectLst/>
                <a:latin typeface="+mn-lt"/>
                <a:ea typeface="+mn-ea"/>
                <a:cs typeface="+mn-cs"/>
              </a:rPr>
              <a:t>Safari is a browser developed by Apple (</a:t>
            </a:r>
            <a:r>
              <a:rPr lang="en-US" sz="1200" b="0" i="0" u="none" strike="noStrike" kern="1200" dirty="0" smtClean="0">
                <a:solidFill>
                  <a:schemeClr val="tx1"/>
                </a:solidFill>
                <a:effectLst/>
                <a:latin typeface="+mn-lt"/>
                <a:ea typeface="+mn-ea"/>
                <a:cs typeface="+mn-cs"/>
              </a:rPr>
              <a:t>www.apple.com/safari</a:t>
            </a:r>
            <a:r>
              <a:rPr lang="en-US" sz="1200" b="0" kern="1200" dirty="0" smtClean="0">
                <a:solidFill>
                  <a:schemeClr val="tx1"/>
                </a:solidFill>
                <a:effectLst/>
                <a:latin typeface="+mn-lt"/>
                <a:ea typeface="+mn-ea"/>
                <a:cs typeface="+mn-cs"/>
              </a:rPr>
              <a:t>). Although it was created as the default browser for Macintosh computers and is included with the Mac OS, a Windows-based version is also available. Safari has quickly gained public acceptance.</a:t>
            </a:r>
          </a:p>
          <a:p>
            <a:pPr marL="171450" indent="-171450">
              <a:buFont typeface="Arial" pitchFamily="34" charset="0"/>
              <a:buChar char="•"/>
            </a:pPr>
            <a:r>
              <a:rPr lang="en-US" sz="1200" b="0" kern="1200" dirty="0" smtClean="0">
                <a:solidFill>
                  <a:schemeClr val="tx1"/>
                </a:solidFill>
                <a:effectLst/>
                <a:latin typeface="+mn-lt"/>
                <a:ea typeface="+mn-ea"/>
                <a:cs typeface="+mn-cs"/>
              </a:rPr>
              <a:t>Google Chrome is the newest browser on the market, distributed by Google (</a:t>
            </a:r>
            <a:r>
              <a:rPr lang="en-US" sz="1200" b="0" i="0" u="none" strike="noStrike" kern="1200" dirty="0" smtClean="0">
                <a:solidFill>
                  <a:schemeClr val="tx1"/>
                </a:solidFill>
                <a:effectLst/>
                <a:latin typeface="+mn-lt"/>
                <a:ea typeface="+mn-ea"/>
                <a:cs typeface="+mn-cs"/>
              </a:rPr>
              <a:t>www.google.com/chrome</a:t>
            </a:r>
            <a:r>
              <a:rPr lang="en-US" sz="1200" b="0" kern="1200" dirty="0" smtClean="0">
                <a:solidFill>
                  <a:schemeClr val="tx1"/>
                </a:solidFill>
                <a:effectLst/>
                <a:latin typeface="+mn-lt"/>
                <a:ea typeface="+mn-ea"/>
                <a:cs typeface="+mn-cs"/>
              </a:rPr>
              <a:t>) (see Figure 3.18) and has enjoyed growing market share since its inception. The unique features offered by Chrome include thumbnail access to your most recently visited sites from Chrome’s main page and shortcuts to Google applications.</a:t>
            </a:r>
          </a:p>
          <a:p>
            <a:pPr eaLnBrk="1" hangingPunct="1">
              <a:buFontTx/>
              <a:buChar char="•"/>
            </a:pPr>
            <a:endParaRPr lang="en-US" b="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You gain initial access to a particular </a:t>
            </a:r>
            <a:r>
              <a:rPr lang="en-US" sz="1200" b="0" i="0" u="none" strike="noStrike" kern="1200" dirty="0" smtClean="0">
                <a:solidFill>
                  <a:schemeClr val="tx1"/>
                </a:solidFill>
                <a:effectLst/>
                <a:latin typeface="+mn-lt"/>
                <a:ea typeface="+mn-ea"/>
                <a:cs typeface="+mn-cs"/>
              </a:rPr>
              <a:t>Web site</a:t>
            </a:r>
            <a:r>
              <a:rPr lang="en-US" sz="1200" b="0" kern="1200" dirty="0" smtClean="0">
                <a:solidFill>
                  <a:schemeClr val="tx1"/>
                </a:solidFill>
                <a:effectLst/>
                <a:latin typeface="+mn-lt"/>
                <a:ea typeface="+mn-ea"/>
                <a:cs typeface="+mn-cs"/>
              </a:rPr>
              <a:t> by typing its unique address, or </a:t>
            </a:r>
            <a:r>
              <a:rPr lang="en-US" sz="1200" b="0" i="0" u="none" strike="noStrike" kern="1200" dirty="0" smtClean="0">
                <a:solidFill>
                  <a:schemeClr val="tx1"/>
                </a:solidFill>
                <a:effectLst/>
                <a:latin typeface="+mn-lt"/>
                <a:ea typeface="+mn-ea"/>
                <a:cs typeface="+mn-cs"/>
              </a:rPr>
              <a:t>Uniform Resource Locator</a:t>
            </a:r>
            <a:r>
              <a:rPr lang="en-US" sz="1200" b="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URL</a:t>
            </a:r>
            <a:r>
              <a:rPr lang="en-US" sz="1200" b="0" kern="1200" dirty="0" smtClean="0">
                <a:solidFill>
                  <a:schemeClr val="tx1"/>
                </a:solidFill>
                <a:effectLst/>
                <a:latin typeface="+mn-lt"/>
                <a:ea typeface="+mn-ea"/>
                <a:cs typeface="+mn-cs"/>
              </a:rPr>
              <a:t>, pronounced “you-are-ell”), in your browser. By typing this URL, you connect to the </a:t>
            </a:r>
            <a:r>
              <a:rPr lang="en-US" sz="1200" b="0" i="0" u="none" strike="noStrike" kern="1200" dirty="0" smtClean="0">
                <a:solidFill>
                  <a:schemeClr val="tx1"/>
                </a:solidFill>
                <a:effectLst/>
                <a:latin typeface="+mn-lt"/>
                <a:ea typeface="+mn-ea"/>
                <a:cs typeface="+mn-cs"/>
              </a:rPr>
              <a:t>home page</a:t>
            </a:r>
            <a:r>
              <a:rPr lang="en-US" sz="1200" b="0" kern="1200" dirty="0" smtClean="0">
                <a:solidFill>
                  <a:schemeClr val="tx1"/>
                </a:solidFill>
                <a:effectLst/>
                <a:latin typeface="+mn-lt"/>
                <a:ea typeface="+mn-ea"/>
                <a:cs typeface="+mn-cs"/>
              </a:rPr>
              <a:t>, or main page, of the Web site.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Once you are at the home page, you can move all around the site by clicking specially formatted pieces of text called </a:t>
            </a:r>
            <a:r>
              <a:rPr lang="en-US" sz="1200" b="0" i="1" kern="1200" dirty="0" smtClean="0">
                <a:solidFill>
                  <a:schemeClr val="tx1"/>
                </a:solidFill>
                <a:effectLst/>
                <a:latin typeface="+mn-lt"/>
                <a:ea typeface="+mn-ea"/>
                <a:cs typeface="+mn-cs"/>
              </a:rPr>
              <a:t>hyperlinks.</a:t>
            </a:r>
            <a:endParaRPr lang="en-US" b="0"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35</a:t>
            </a:fld>
            <a:endParaRPr lang="en-US"/>
          </a:p>
        </p:txBody>
      </p:sp>
    </p:spTree>
    <p:extLst>
      <p:ext uri="{BB962C8B-B14F-4D97-AF65-F5344CB8AC3E}">
        <p14:creationId xmlns:p14="http://schemas.microsoft.com/office/powerpoint/2010/main" val="3571592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226B32C2-CAD7-41B2-904F-FFF6B5375C53}" type="slidenum">
              <a:rPr lang="en-US" smtClean="0"/>
              <a:pPr/>
              <a:t>36</a:t>
            </a:fld>
            <a:endParaRPr lang="en-US"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As noted earlier, a URL is a Web site’s address. A Web site is composed of many different Web pages, each of which is a separate document with its own unique URL.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Like a regular street address, a URL is composed of several parts that help identify the Web document it stands for.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The first part of the URL indicates the </a:t>
            </a:r>
            <a:r>
              <a:rPr lang="en-US" sz="1200" b="0" i="1" kern="1200" dirty="0" smtClean="0">
                <a:solidFill>
                  <a:schemeClr val="tx1"/>
                </a:solidFill>
                <a:effectLst/>
                <a:latin typeface="+mn-lt"/>
                <a:ea typeface="+mn-ea"/>
                <a:cs typeface="+mn-cs"/>
              </a:rPr>
              <a:t>protocol</a:t>
            </a:r>
            <a:r>
              <a:rPr lang="en-US" sz="1200" b="0" kern="1200" dirty="0" smtClean="0">
                <a:solidFill>
                  <a:schemeClr val="tx1"/>
                </a:solidFill>
                <a:effectLst/>
                <a:latin typeface="+mn-lt"/>
                <a:ea typeface="+mn-ea"/>
                <a:cs typeface="+mn-cs"/>
              </a:rPr>
              <a:t> (set of rules) used to retrieve the specified document. The protocol is generally followed by a colon, two forward slashes, </a:t>
            </a:r>
            <a:r>
              <a:rPr lang="en-US" sz="1200" b="0" i="1" kern="1200" dirty="0" smtClean="0">
                <a:solidFill>
                  <a:schemeClr val="tx1"/>
                </a:solidFill>
                <a:effectLst/>
                <a:latin typeface="+mn-lt"/>
                <a:ea typeface="+mn-ea"/>
                <a:cs typeface="+mn-cs"/>
              </a:rPr>
              <a:t>www</a:t>
            </a:r>
            <a:r>
              <a:rPr lang="en-US" sz="1200" b="0" kern="1200" dirty="0" smtClean="0">
                <a:solidFill>
                  <a:schemeClr val="tx1"/>
                </a:solidFill>
                <a:effectLst/>
                <a:latin typeface="+mn-lt"/>
                <a:ea typeface="+mn-ea"/>
                <a:cs typeface="+mn-cs"/>
              </a:rPr>
              <a:t> (indicating </a:t>
            </a:r>
            <a:r>
              <a:rPr lang="en-US" sz="1200" b="0" i="1" kern="1200" dirty="0" smtClean="0">
                <a:solidFill>
                  <a:schemeClr val="tx1"/>
                </a:solidFill>
                <a:effectLst/>
                <a:latin typeface="+mn-lt"/>
                <a:ea typeface="+mn-ea"/>
                <a:cs typeface="+mn-cs"/>
              </a:rPr>
              <a:t>World Wide Web</a:t>
            </a:r>
            <a:r>
              <a:rPr lang="en-US" sz="1200" b="0" kern="1200" dirty="0" smtClean="0">
                <a:solidFill>
                  <a:schemeClr val="tx1"/>
                </a:solidFill>
                <a:effectLst/>
                <a:latin typeface="+mn-lt"/>
                <a:ea typeface="+mn-ea"/>
                <a:cs typeface="+mn-cs"/>
              </a:rPr>
              <a:t>), and the </a:t>
            </a:r>
            <a:r>
              <a:rPr lang="en-US" sz="1200" b="0" i="0" u="none" strike="noStrike" kern="1200" dirty="0" smtClean="0">
                <a:solidFill>
                  <a:schemeClr val="tx1"/>
                </a:solidFill>
                <a:effectLst/>
                <a:latin typeface="+mn-lt"/>
                <a:ea typeface="+mn-ea"/>
                <a:cs typeface="+mn-cs"/>
              </a:rPr>
              <a:t>domain name</a:t>
            </a:r>
            <a:r>
              <a:rPr lang="en-US" sz="1200" b="0" kern="1200" dirty="0" smtClean="0">
                <a:solidFill>
                  <a:schemeClr val="tx1"/>
                </a:solidFill>
                <a:effectLst/>
                <a:latin typeface="+mn-lt"/>
                <a:ea typeface="+mn-ea"/>
                <a:cs typeface="+mn-cs"/>
              </a:rPr>
              <a:t>. (Sometimes the domain name is also thought to include the </a:t>
            </a:r>
            <a:r>
              <a:rPr lang="en-US" sz="1200" b="0" i="1" kern="1200" dirty="0" smtClean="0">
                <a:solidFill>
                  <a:schemeClr val="tx1"/>
                </a:solidFill>
                <a:effectLst/>
                <a:latin typeface="+mn-lt"/>
                <a:ea typeface="+mn-ea"/>
                <a:cs typeface="+mn-cs"/>
              </a:rPr>
              <a:t>www</a:t>
            </a:r>
            <a:r>
              <a:rPr lang="en-US" sz="1200" b="0" kern="1200" dirty="0" smtClean="0">
                <a:solidFill>
                  <a:schemeClr val="tx1"/>
                </a:solidFill>
                <a:effectLst/>
                <a:latin typeface="+mn-lt"/>
                <a:ea typeface="+mn-ea"/>
                <a:cs typeface="+mn-cs"/>
              </a:rPr>
              <a:t>.) The domain name is also referred to as the </a:t>
            </a:r>
            <a:r>
              <a:rPr lang="en-US" sz="1200" b="0" i="1" kern="1200" dirty="0" smtClean="0">
                <a:solidFill>
                  <a:schemeClr val="tx1"/>
                </a:solidFill>
                <a:effectLst/>
                <a:latin typeface="+mn-lt"/>
                <a:ea typeface="+mn-ea"/>
                <a:cs typeface="+mn-cs"/>
              </a:rPr>
              <a:t>host name</a:t>
            </a:r>
            <a:r>
              <a:rPr lang="en-US" sz="1200" b="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Individual pages within a Web site are further identified after the domain name, following another forward slash. These are referred to as the </a:t>
            </a:r>
            <a:r>
              <a:rPr lang="en-US" sz="1200" b="0" i="1" kern="1200" dirty="0" smtClean="0">
                <a:solidFill>
                  <a:schemeClr val="tx1"/>
                </a:solidFill>
                <a:effectLst/>
                <a:latin typeface="+mn-lt"/>
                <a:ea typeface="+mn-ea"/>
                <a:cs typeface="+mn-cs"/>
              </a:rPr>
              <a:t>path</a:t>
            </a:r>
            <a:r>
              <a:rPr lang="en-US" sz="1200" b="0" kern="1200" dirty="0" smtClean="0">
                <a:solidFill>
                  <a:schemeClr val="tx1"/>
                </a:solidFill>
                <a:effectLst/>
                <a:latin typeface="+mn-lt"/>
                <a:ea typeface="+mn-ea"/>
                <a:cs typeface="+mn-cs"/>
              </a:rPr>
              <a:t>. It should be noted that most current browsers no longer require you to enter the protocol and the www. Some, like Firefox, don’t even require the domain if it’s a .com. But even though these parts of the URL are not physically entered, they are still part of each Web site’s URL.</a:t>
            </a:r>
            <a:endParaRPr lang="en-US" sz="1200" b="1" kern="1200" dirty="0" smtClean="0">
              <a:solidFill>
                <a:schemeClr val="tx1"/>
              </a:solidFill>
              <a:effectLst/>
              <a:latin typeface="+mn-lt"/>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47F2411E-10C2-4C5A-A904-CAB17E27671B}" type="slidenum">
              <a:rPr lang="en-US" smtClean="0"/>
              <a:pPr/>
              <a:t>37</a:t>
            </a:fld>
            <a:endParaRPr lang="en-US"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sz="1200" kern="1200" dirty="0" smtClean="0">
                <a:solidFill>
                  <a:schemeClr val="tx1"/>
                </a:solidFill>
                <a:effectLst/>
                <a:latin typeface="+mn-lt"/>
                <a:ea typeface="+mn-ea"/>
                <a:cs typeface="+mn-cs"/>
              </a:rPr>
              <a:t>The suffix in the domain name after the dot (such as .com or .</a:t>
            </a:r>
            <a:r>
              <a:rPr lang="en-US" sz="1200" kern="1200" dirty="0" err="1" smtClean="0">
                <a:solidFill>
                  <a:schemeClr val="tx1"/>
                </a:solidFill>
                <a:effectLst/>
                <a:latin typeface="+mn-lt"/>
                <a:ea typeface="+mn-ea"/>
                <a:cs typeface="+mn-cs"/>
              </a:rPr>
              <a:t>edu</a:t>
            </a:r>
            <a:r>
              <a:rPr lang="en-US" sz="1200" kern="1200" dirty="0" smtClean="0">
                <a:solidFill>
                  <a:schemeClr val="tx1"/>
                </a:solidFill>
                <a:effectLst/>
                <a:latin typeface="+mn-lt"/>
                <a:ea typeface="+mn-ea"/>
                <a:cs typeface="+mn-cs"/>
              </a:rPr>
              <a:t>) is called the </a:t>
            </a:r>
            <a:r>
              <a:rPr lang="en-US" sz="1200" b="0" i="1" u="none" strike="noStrike" kern="1200" dirty="0" smtClean="0">
                <a:solidFill>
                  <a:schemeClr val="tx1"/>
                </a:solidFill>
                <a:effectLst/>
                <a:latin typeface="+mn-lt"/>
                <a:ea typeface="+mn-ea"/>
                <a:cs typeface="+mn-cs"/>
              </a:rPr>
              <a:t>top-level domain</a:t>
            </a:r>
            <a:r>
              <a:rPr lang="en-US" sz="1200" kern="1200" dirty="0" smtClean="0">
                <a:solidFill>
                  <a:schemeClr val="tx1"/>
                </a:solidFill>
                <a:effectLst/>
                <a:latin typeface="+mn-lt"/>
                <a:ea typeface="+mn-ea"/>
                <a:cs typeface="+mn-cs"/>
              </a:rPr>
              <a:t>. This suffix indicates the kind of organization to which the host belongs.</a:t>
            </a:r>
          </a:p>
          <a:p>
            <a:pPr marL="171450" indent="-171450" eaLnBrk="1" hangingPunct="1">
              <a:buFont typeface="Arial" pitchFamily="34" charset="0"/>
              <a:buChar char="•"/>
            </a:pPr>
            <a:r>
              <a:rPr lang="en-US" sz="1200" kern="1200" dirty="0" smtClean="0">
                <a:solidFill>
                  <a:schemeClr val="tx1"/>
                </a:solidFill>
                <a:effectLst/>
                <a:latin typeface="+mn-lt"/>
                <a:ea typeface="+mn-ea"/>
                <a:cs typeface="+mn-cs"/>
              </a:rPr>
              <a:t>Each country has its own top-level domain. These are two-letter designations such as .</a:t>
            </a:r>
            <a:r>
              <a:rPr lang="en-US" sz="1200" kern="1200" dirty="0" err="1" smtClean="0">
                <a:solidFill>
                  <a:schemeClr val="tx1"/>
                </a:solidFill>
                <a:effectLst/>
                <a:latin typeface="+mn-lt"/>
                <a:ea typeface="+mn-ea"/>
                <a:cs typeface="+mn-cs"/>
              </a:rPr>
              <a:t>za</a:t>
            </a:r>
            <a:r>
              <a:rPr lang="en-US" sz="1200" kern="1200" dirty="0" smtClean="0">
                <a:solidFill>
                  <a:schemeClr val="tx1"/>
                </a:solidFill>
                <a:effectLst/>
                <a:latin typeface="+mn-lt"/>
                <a:ea typeface="+mn-ea"/>
                <a:cs typeface="+mn-cs"/>
              </a:rPr>
              <a:t> for South Africa and .us for the United States.  </a:t>
            </a:r>
            <a:endParaRPr lang="en-US" dirty="0" smtClean="0">
              <a:latin typeface="Helvetica"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44E11E15-1381-42AE-8CE5-5BCEBF8860F2}" type="slidenum">
              <a:rPr lang="en-US" smtClean="0"/>
              <a:pPr/>
              <a:t>38</a:t>
            </a:fld>
            <a:endParaRPr lang="en-US"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Search engines have three components. The first component is a program called a </a:t>
            </a:r>
            <a:r>
              <a:rPr lang="en-US" sz="1200" b="0" i="0" u="none" strike="noStrike" kern="1200" dirty="0" smtClean="0">
                <a:solidFill>
                  <a:schemeClr val="tx1"/>
                </a:solidFill>
                <a:effectLst/>
                <a:latin typeface="+mn-lt"/>
                <a:ea typeface="+mn-ea"/>
                <a:cs typeface="+mn-cs"/>
              </a:rPr>
              <a:t>spider</a:t>
            </a:r>
            <a:r>
              <a:rPr lang="en-US" sz="1200" b="0" kern="1200" dirty="0" smtClean="0">
                <a:solidFill>
                  <a:schemeClr val="tx1"/>
                </a:solidFill>
                <a:effectLst/>
                <a:latin typeface="+mn-lt"/>
                <a:ea typeface="+mn-ea"/>
                <a:cs typeface="+mn-cs"/>
              </a:rPr>
              <a:t>. The </a:t>
            </a:r>
            <a:r>
              <a:rPr lang="en-US" sz="1200" b="0" i="1" kern="1200" dirty="0" smtClean="0">
                <a:solidFill>
                  <a:schemeClr val="tx1"/>
                </a:solidFill>
                <a:effectLst/>
                <a:latin typeface="+mn-lt"/>
                <a:ea typeface="+mn-ea"/>
                <a:cs typeface="+mn-cs"/>
              </a:rPr>
              <a:t>spider </a:t>
            </a:r>
            <a:r>
              <a:rPr lang="en-US" sz="1200" b="0" kern="1200" dirty="0" smtClean="0">
                <a:solidFill>
                  <a:schemeClr val="tx1"/>
                </a:solidFill>
                <a:effectLst/>
                <a:latin typeface="+mn-lt"/>
                <a:ea typeface="+mn-ea"/>
                <a:cs typeface="+mn-cs"/>
              </a:rPr>
              <a:t>constantly collects data on the Web, following links in Web sites and reading Web pages. Spiders get their name because they crawl over the Web using multiple “legs” to visit many sites simultaneously.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As the spider collects data, the second component of the search engine, an indexer program, organizes the data into a large database.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When you use a search engine, you interact with the third component: the search engine software. This software searches the indexed data, pulling out relevant information according to your search. The resulting list appears in your Web browser as a list of hits (sites that match your </a:t>
            </a:r>
            <a:r>
              <a:rPr lang="en-US" sz="1200" b="0" kern="1200" smtClean="0">
                <a:solidFill>
                  <a:schemeClr val="tx1"/>
                </a:solidFill>
                <a:effectLst/>
                <a:latin typeface="+mn-lt"/>
                <a:ea typeface="+mn-ea"/>
                <a:cs typeface="+mn-cs"/>
              </a:rPr>
              <a:t>search).</a:t>
            </a:r>
            <a:endParaRPr lang="en-US" sz="1200" b="1" kern="1200" dirty="0" smtClean="0">
              <a:solidFill>
                <a:schemeClr val="tx1"/>
              </a:solidFill>
              <a:effectLst/>
              <a:latin typeface="+mn-lt"/>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DEDBF587-5410-4367-997D-368894F0D883}" type="slidenum">
              <a:rPr lang="en-US" smtClean="0"/>
              <a:pPr/>
              <a:t>39</a:t>
            </a:fld>
            <a:endParaRPr lang="en-US" smtClean="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sz="1200" b="0" i="0" u="none" strike="noStrike" kern="1200" dirty="0" smtClean="0">
                <a:solidFill>
                  <a:schemeClr val="tx1"/>
                </a:solidFill>
                <a:effectLst/>
                <a:latin typeface="+mn-lt"/>
                <a:ea typeface="+mn-ea"/>
                <a:cs typeface="+mn-cs"/>
              </a:rPr>
              <a:t>1. </a:t>
            </a:r>
            <a:r>
              <a:rPr lang="en-US" sz="1200" b="0" kern="1200" dirty="0" smtClean="0">
                <a:solidFill>
                  <a:schemeClr val="tx1"/>
                </a:solidFill>
                <a:effectLst/>
                <a:latin typeface="+mn-lt"/>
                <a:ea typeface="+mn-ea"/>
                <a:cs typeface="+mn-cs"/>
              </a:rPr>
              <a:t>What is the origin of the Internet?</a:t>
            </a:r>
          </a:p>
          <a:p>
            <a:r>
              <a:rPr lang="en-US" sz="1200" kern="1200" dirty="0" smtClean="0">
                <a:solidFill>
                  <a:schemeClr val="tx1"/>
                </a:solidFill>
                <a:effectLst/>
                <a:latin typeface="+mn-lt"/>
                <a:ea typeface="+mn-ea"/>
                <a:cs typeface="+mn-cs"/>
              </a:rPr>
              <a:t>The Internet is the largest computer network in the world, connecting millions of computers. Government and military officials developed the early Internet as a reliable way to communicate in the event of war. Eventually, scientists and educators used the Internet to exchange research. Today, we use the Internet and the Web (which is a part of the Internet) to shop, research, communicate, and entertain ourselves.</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0308982B-C5FE-47CB-A420-3B2623CF975B}" type="slidenum">
              <a:rPr lang="en-US" smtClean="0"/>
              <a:pPr/>
              <a:t>4</a:t>
            </a:fld>
            <a:endParaRPr lang="en-US"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r>
              <a:rPr lang="en-US" smtClean="0"/>
              <a:t>What does it mean to be “computer literate”?</a:t>
            </a:r>
          </a:p>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8C64217B-2C71-42E6-8AC7-7220799F833D}" type="slidenum">
              <a:rPr lang="en-US" smtClean="0"/>
              <a:pPr/>
              <a:t>40</a:t>
            </a:fld>
            <a:endParaRPr lang="en-US" smtClean="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r>
              <a:rPr lang="en-US" sz="1200" b="0" i="0" u="none" strike="noStrike" kern="1200" dirty="0" smtClean="0">
                <a:solidFill>
                  <a:schemeClr val="tx1"/>
                </a:solidFill>
                <a:effectLst/>
                <a:latin typeface="+mn-lt"/>
                <a:ea typeface="+mn-ea"/>
                <a:cs typeface="+mn-cs"/>
              </a:rPr>
              <a:t>7. </a:t>
            </a:r>
            <a:r>
              <a:rPr lang="en-US" sz="1200" b="0" kern="1200" dirty="0" smtClean="0">
                <a:solidFill>
                  <a:schemeClr val="tx1"/>
                </a:solidFill>
                <a:effectLst/>
                <a:latin typeface="+mn-lt"/>
                <a:ea typeface="+mn-ea"/>
                <a:cs typeface="+mn-cs"/>
              </a:rPr>
              <a:t>What is a Web browser, and what is a URL and its parts?</a:t>
            </a:r>
          </a:p>
          <a:p>
            <a:r>
              <a:rPr lang="en-US" sz="1200" kern="1200" dirty="0" smtClean="0">
                <a:solidFill>
                  <a:schemeClr val="tx1"/>
                </a:solidFill>
                <a:effectLst/>
                <a:latin typeface="+mn-lt"/>
                <a:ea typeface="+mn-ea"/>
                <a:cs typeface="+mn-cs"/>
              </a:rPr>
              <a:t>Once you’re connected to the Internet, in order to locate, navigate to, and view Web pages, you need to install special software called a Web browser on your system. The most common Web browsers are Internet Explorer, Firefox, Google Chrome, and Safari. You gain access to a Web site by typing in its address, called a Uniform Resource Locator (URL). A URL is composed of several parts, including the protocol, the domain, the top-level domain, and paths (or subdirectories).</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Times New Roman" pitchFamily="18" charset="0"/>
              </a:rPr>
              <a:t>This chapter discusses the kinds of software you can use to perform a variety of tasks, from simple word processing to digital image editing. We’ll also discuss how you can buy software, what the different versions of software mean, how you can legally get free software from the Web, and how you install and uninstall software safely on your system.</a:t>
            </a:r>
          </a:p>
          <a:p>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41</a:t>
            </a:fld>
            <a:endParaRPr lang="en-US"/>
          </a:p>
        </p:txBody>
      </p:sp>
    </p:spTree>
    <p:extLst>
      <p:ext uri="{BB962C8B-B14F-4D97-AF65-F5344CB8AC3E}">
        <p14:creationId xmlns:p14="http://schemas.microsoft.com/office/powerpoint/2010/main" val="16286356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Most application software you acquire must be installed on your computer before use. </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b="0" kern="1200" dirty="0" smtClean="0">
                <a:solidFill>
                  <a:schemeClr val="tx1"/>
                </a:solidFill>
                <a:effectLst/>
                <a:latin typeface="+mn-lt"/>
                <a:ea typeface="+mn-ea"/>
                <a:cs typeface="+mn-cs"/>
              </a:rPr>
              <a:t>There is a relatively new trend toward a distribution model of on-demand software deployment, referred to as </a:t>
            </a:r>
            <a:r>
              <a:rPr lang="en-US" sz="1200" b="0" i="0" u="none" strike="noStrike" kern="1200" dirty="0" smtClean="0">
                <a:solidFill>
                  <a:schemeClr val="tx1"/>
                </a:solidFill>
                <a:effectLst/>
                <a:latin typeface="+mn-lt"/>
                <a:ea typeface="+mn-ea"/>
                <a:cs typeface="+mn-cs"/>
              </a:rPr>
              <a:t>Software as a Service (</a:t>
            </a:r>
            <a:r>
              <a:rPr lang="en-US" sz="1200" b="0" i="0" u="none" strike="noStrike" kern="1200" dirty="0" err="1" smtClean="0">
                <a:solidFill>
                  <a:schemeClr val="tx1"/>
                </a:solidFill>
                <a:effectLst/>
                <a:latin typeface="+mn-lt"/>
                <a:ea typeface="+mn-ea"/>
                <a:cs typeface="+mn-cs"/>
              </a:rPr>
              <a:t>SaaS</a:t>
            </a:r>
            <a:r>
              <a:rPr lang="en-US" sz="1200" b="0" i="0" u="none" strike="noStrike" kern="1200" dirty="0" smtClean="0">
                <a:solidFill>
                  <a:schemeClr val="tx1"/>
                </a:solidFill>
                <a:effectLst/>
                <a:latin typeface="+mn-lt"/>
                <a:ea typeface="+mn-ea"/>
                <a:cs typeface="+mn-cs"/>
              </a:rPr>
              <a:t>).</a:t>
            </a:r>
            <a:r>
              <a:rPr lang="en-US" sz="1200" b="0" kern="1200" dirty="0" smtClean="0">
                <a:solidFill>
                  <a:schemeClr val="tx1"/>
                </a:solidFill>
                <a:effectLst/>
                <a:latin typeface="+mn-lt"/>
                <a:ea typeface="+mn-ea"/>
                <a:cs typeface="+mn-cs"/>
              </a:rPr>
              <a:t> With the </a:t>
            </a:r>
            <a:r>
              <a:rPr lang="en-US" sz="1200" b="0" kern="1200" dirty="0" err="1" smtClean="0">
                <a:solidFill>
                  <a:schemeClr val="tx1"/>
                </a:solidFill>
                <a:effectLst/>
                <a:latin typeface="+mn-lt"/>
                <a:ea typeface="+mn-ea"/>
                <a:cs typeface="+mn-cs"/>
              </a:rPr>
              <a:t>SaaS</a:t>
            </a:r>
            <a:r>
              <a:rPr lang="en-US" sz="1200" b="0" kern="1200" dirty="0" smtClean="0">
                <a:solidFill>
                  <a:schemeClr val="tx1"/>
                </a:solidFill>
                <a:effectLst/>
                <a:latin typeface="+mn-lt"/>
                <a:ea typeface="+mn-ea"/>
                <a:cs typeface="+mn-cs"/>
              </a:rPr>
              <a:t> delivery model, the application is hosted online by the vendor and made available to the customer over the Internet. These applications are also referred to as </a:t>
            </a:r>
            <a:r>
              <a:rPr lang="en-US" sz="1200" b="0" i="0" u="none" strike="noStrike" kern="1200" dirty="0" smtClean="0">
                <a:solidFill>
                  <a:schemeClr val="tx1"/>
                </a:solidFill>
                <a:effectLst/>
                <a:latin typeface="+mn-lt"/>
                <a:ea typeface="+mn-ea"/>
                <a:cs typeface="+mn-cs"/>
              </a:rPr>
              <a:t>Web-based applications</a:t>
            </a:r>
            <a:r>
              <a:rPr lang="en-US" sz="1200" b="0" kern="1200" dirty="0" smtClean="0">
                <a:solidFill>
                  <a:schemeClr val="tx1"/>
                </a:solidFill>
                <a:effectLst/>
                <a:latin typeface="+mn-lt"/>
                <a:ea typeface="+mn-ea"/>
                <a:cs typeface="+mn-cs"/>
              </a:rPr>
              <a:t>. Web-based applications are run from software stored completely on a Web server. </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b="0" kern="1200" dirty="0" smtClean="0">
                <a:solidFill>
                  <a:schemeClr val="tx1"/>
                </a:solidFill>
                <a:effectLst/>
                <a:latin typeface="+mn-lt"/>
                <a:ea typeface="+mn-ea"/>
                <a:cs typeface="+mn-cs"/>
              </a:rPr>
              <a:t>Along with its release of Office 2010, Microsoft made available Microsoft Office Web Apps. Office Web Apps are online versions of Word, Excel, PowerPoint, and OneNote, but with fewer tabs than the installed versions.</a:t>
            </a:r>
            <a:endParaRPr lang="en-US" sz="1200" b="1" kern="1200" dirty="0" smtClean="0">
              <a:solidFill>
                <a:schemeClr val="tx1"/>
              </a:solidFill>
              <a:effectLst/>
              <a:latin typeface="+mn-lt"/>
              <a:ea typeface="+mn-ea"/>
              <a:cs typeface="+mn-cs"/>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42</a:t>
            </a:fld>
            <a:endParaRPr lang="en-US"/>
          </a:p>
        </p:txBody>
      </p:sp>
    </p:spTree>
    <p:extLst>
      <p:ext uri="{BB962C8B-B14F-4D97-AF65-F5344CB8AC3E}">
        <p14:creationId xmlns:p14="http://schemas.microsoft.com/office/powerpoint/2010/main" val="2571317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92B70996-28B0-4382-A067-534D2467435F}" type="slidenum">
              <a:rPr lang="en-US" smtClean="0"/>
              <a:pPr/>
              <a:t>43</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1" u="none" strike="noStrike" kern="1200" dirty="0" smtClean="0">
                <a:solidFill>
                  <a:schemeClr val="tx1"/>
                </a:solidFill>
                <a:effectLst/>
                <a:latin typeface="+mn-lt"/>
                <a:ea typeface="+mn-ea"/>
                <a:cs typeface="+mn-cs"/>
              </a:rPr>
              <a:t>Productivity software</a:t>
            </a:r>
            <a:r>
              <a:rPr lang="en-US" sz="1200" b="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includes programs that enable you to perform various tasks required at home, school, and business. This category includes word processing, spreadsheet, presentation, database, and personal information manager (PIM) programs.</a:t>
            </a:r>
          </a:p>
          <a:p>
            <a:pPr marL="171450" indent="-171450" eaLnBrk="1" hangingPunct="1">
              <a:buFont typeface="Arial" pitchFamily="34" charset="0"/>
              <a:buChar char="•"/>
            </a:pPr>
            <a:endParaRPr lang="en-US" i="0" dirty="0" smtClean="0">
              <a:latin typeface="Helvetica"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AE3E9CBD-9CAC-4450-9B9E-ED1D60DA9EA3}" type="slidenum">
              <a:rPr lang="en-US" smtClean="0"/>
              <a:pPr/>
              <a:t>44</a:t>
            </a:fld>
            <a:endParaRPr lang="en-U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A </a:t>
            </a:r>
            <a:r>
              <a:rPr lang="en-US" sz="1200" b="0" i="0" u="none" strike="noStrike" kern="1200" dirty="0" smtClean="0">
                <a:solidFill>
                  <a:schemeClr val="tx1"/>
                </a:solidFill>
                <a:effectLst/>
                <a:latin typeface="+mn-lt"/>
                <a:ea typeface="+mn-ea"/>
                <a:cs typeface="+mn-cs"/>
              </a:rPr>
              <a:t>software suite</a:t>
            </a:r>
            <a:r>
              <a:rPr lang="en-US" sz="1200" b="0" kern="1200" dirty="0" smtClean="0">
                <a:solidFill>
                  <a:schemeClr val="tx1"/>
                </a:solidFill>
                <a:effectLst/>
                <a:latin typeface="+mn-lt"/>
                <a:ea typeface="+mn-ea"/>
                <a:cs typeface="+mn-cs"/>
              </a:rPr>
              <a:t> is a group of software programs that have been bundled as a package. You can buy software suites for many different categories of software, including productivity, graphics, and virus protection.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Microsoft Office 2010 is the standard for proprietary software suites, and is available for both Windows-based and Apple computers. Apple offers productivity software for Macs in its iWork suite.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It is cheaper to buy a software suite than to buy each program individually. Another benefit of software suites is the compatibility between programs. Because the programs bundled in a software suite come from the same company, they work well together (that is, they provide for better integration) and share common features, toolbars, and menus. </a:t>
            </a:r>
            <a:endParaRPr lang="en-US" sz="1200" b="1" kern="1200" dirty="0" smtClean="0">
              <a:solidFill>
                <a:schemeClr val="tx1"/>
              </a:solidFill>
              <a:effectLst/>
              <a:latin typeface="+mn-lt"/>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268FB113-293A-46C1-B4C9-A2982432490A}" type="slidenum">
              <a:rPr lang="en-US" smtClean="0"/>
              <a:pPr/>
              <a:t>45</a:t>
            </a:fld>
            <a:endParaRPr lang="en-US"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1. What’s the difference between application software and system software?</a:t>
            </a:r>
          </a:p>
          <a:p>
            <a:r>
              <a:rPr lang="en-US" sz="1200" kern="1200" dirty="0" smtClean="0">
                <a:solidFill>
                  <a:schemeClr val="tx1"/>
                </a:solidFill>
                <a:effectLst/>
                <a:latin typeface="+mn-lt"/>
                <a:ea typeface="+mn-ea"/>
                <a:cs typeface="+mn-cs"/>
              </a:rPr>
              <a:t>Application software is the software you use to do everyday tasks at home, school, and work. Application software includes productivity software, such as word processing and finance programs; media software, such as applications used for image and video editing; home and entertainment software, such as games or educational programs; and business software for small and large businesses. System software is the software that helps run the computer and coordinates instructions between application software and the computer’s hardware devices. System software includes the operating system and utility programs.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4651FD31-DC00-4537-A7F5-92B1903D140F}" type="slidenum">
              <a:rPr lang="en-US" smtClean="0"/>
              <a:pPr/>
              <a:t>46</a:t>
            </a:fld>
            <a:endParaRPr lang="en-US" smtClean="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2. What are Web-based applications, and how do they differ from traditional modes of software distribution?</a:t>
            </a:r>
          </a:p>
          <a:p>
            <a:r>
              <a:rPr lang="en-US" sz="1200" kern="1200" dirty="0" smtClean="0">
                <a:solidFill>
                  <a:schemeClr val="tx1"/>
                </a:solidFill>
                <a:effectLst/>
                <a:latin typeface="+mn-lt"/>
                <a:ea typeface="+mn-ea"/>
                <a:cs typeface="+mn-cs"/>
              </a:rPr>
              <a:t>Web-based applications are those that are hosted online by the vendor and made available to the customer over the Internet. This distribution model of on-demand software deployment is also referred to as Software as a Service (</a:t>
            </a:r>
            <a:r>
              <a:rPr lang="en-US" sz="1200" kern="1200" dirty="0" err="1" smtClean="0">
                <a:solidFill>
                  <a:schemeClr val="tx1"/>
                </a:solidFill>
                <a:effectLst/>
                <a:latin typeface="+mn-lt"/>
                <a:ea typeface="+mn-ea"/>
                <a:cs typeface="+mn-cs"/>
              </a:rPr>
              <a:t>SaaS</a:t>
            </a:r>
            <a:r>
              <a:rPr lang="en-US" sz="1200" kern="1200" dirty="0" smtClean="0">
                <a:solidFill>
                  <a:schemeClr val="tx1"/>
                </a:solidFill>
                <a:effectLst/>
                <a:latin typeface="+mn-lt"/>
                <a:ea typeface="+mn-ea"/>
                <a:cs typeface="+mn-cs"/>
              </a:rPr>
              <a:t>). Unlike traditional software that needs to be installed on individual machines or network servers, Web-based applications are accessed via an Internet connection to the host server. The appeal of Web-based applications is that they can be accessed from any machine that has an Internet connection and they can facilitate collaboration because many people can access the same file and work together in real time.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7BA8F78E-7C57-4CE8-90CC-744FA82F5CD4}" type="slidenum">
              <a:rPr lang="en-US" smtClean="0"/>
              <a:pPr/>
              <a:t>47</a:t>
            </a:fld>
            <a:endParaRPr lang="en-US"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3. What kinds of applications are included in productivity software?</a:t>
            </a:r>
          </a:p>
          <a:p>
            <a:r>
              <a:rPr lang="en-US" sz="1200" kern="1200" dirty="0" smtClean="0">
                <a:solidFill>
                  <a:schemeClr val="tx1"/>
                </a:solidFill>
                <a:effectLst/>
                <a:latin typeface="+mn-lt"/>
                <a:ea typeface="+mn-ea"/>
                <a:cs typeface="+mn-cs"/>
              </a:rPr>
              <a:t>Productivity software programs include word processing, spreadsheet, presentation, note taking, personal information manager (PIM), and database programs. You use word processing software to create and edit written documents. Spreadsheet software enables you to do calculations and numerical and what-if analyses easily. Presentation software enables you to create slide presentations. Note taking software provides a convenient means to take extensive notes or to just jot down a few thoughts. You can easily organize and search your notes. PIM software helps keep you organized by putting a calendar, address book, notepad, and to-do lists within your computer. Database programs are powerful applications that allow you to store and organize data. Individuals can also use software to help with business-like tasks such as preparing taxes and managing personal finances.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This chapter discusses system software and how vital it is to your computer. We examine the operating system (OS) by looking at the different operating systems on the market as well as the tasks the OS manages. We’ll also discuss how you can use the OS to keep your files and folders organized so that you can use your computer more efficiently. Finally, we’ll look at the many utility programs included as system software on your computer.</a:t>
            </a:r>
          </a:p>
        </p:txBody>
      </p:sp>
      <p:sp>
        <p:nvSpPr>
          <p:cNvPr id="4" name="Slide Number Placeholder 3"/>
          <p:cNvSpPr>
            <a:spLocks noGrp="1"/>
          </p:cNvSpPr>
          <p:nvPr>
            <p:ph type="sldNum" sz="quarter" idx="10"/>
          </p:nvPr>
        </p:nvSpPr>
        <p:spPr/>
        <p:txBody>
          <a:bodyPr/>
          <a:lstStyle/>
          <a:p>
            <a:fld id="{277E2621-405C-4F83-9120-2E9601611C17}" type="slidenum">
              <a:rPr lang="en-US" smtClean="0"/>
              <a:pPr/>
              <a:t>48</a:t>
            </a:fld>
            <a:endParaRPr lang="en-US"/>
          </a:p>
        </p:txBody>
      </p:sp>
    </p:spTree>
    <p:extLst>
      <p:ext uri="{BB962C8B-B14F-4D97-AF65-F5344CB8AC3E}">
        <p14:creationId xmlns:p14="http://schemas.microsoft.com/office/powerpoint/2010/main" val="21538346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Machinery that is required to perform a repetitive series of specific tasks in an exact amount of time requires a </a:t>
            </a:r>
            <a:r>
              <a:rPr lang="en-US" sz="1200" b="0" i="0" u="none" strike="noStrike" kern="1200" dirty="0" smtClean="0">
                <a:solidFill>
                  <a:schemeClr val="tx1"/>
                </a:solidFill>
                <a:effectLst/>
                <a:latin typeface="+mn-lt"/>
                <a:ea typeface="+mn-ea"/>
                <a:cs typeface="+mn-cs"/>
              </a:rPr>
              <a:t>real-time operating system (RTOS)</a:t>
            </a:r>
            <a:r>
              <a:rPr lang="en-US" sz="1200" kern="1200" dirty="0" smtClean="0">
                <a:solidFill>
                  <a:schemeClr val="tx1"/>
                </a:solidFill>
                <a:effectLst/>
                <a:latin typeface="+mn-lt"/>
                <a:ea typeface="+mn-ea"/>
                <a:cs typeface="+mn-cs"/>
              </a:rPr>
              <a:t>. Real-time operating systems, also referred to as </a:t>
            </a:r>
            <a:r>
              <a:rPr lang="en-US" sz="1200" i="1" kern="1200" dirty="0" smtClean="0">
                <a:solidFill>
                  <a:schemeClr val="tx1"/>
                </a:solidFill>
                <a:effectLst/>
                <a:latin typeface="+mn-lt"/>
                <a:ea typeface="+mn-ea"/>
                <a:cs typeface="+mn-cs"/>
              </a:rPr>
              <a:t>embedded systems</a:t>
            </a:r>
            <a:r>
              <a:rPr lang="en-US" sz="1200" kern="1200" dirty="0" smtClean="0">
                <a:solidFill>
                  <a:schemeClr val="tx1"/>
                </a:solidFill>
                <a:effectLst/>
                <a:latin typeface="+mn-lt"/>
                <a:ea typeface="+mn-ea"/>
                <a:cs typeface="+mn-cs"/>
              </a:rPr>
              <a:t>, require minimal user interaction. This type of operating system is a program with a specific purpose, and it must guarantee certain response times for particular computing tasks; otherwise, the machine is useless.</a:t>
            </a:r>
          </a:p>
          <a:p>
            <a:pPr marL="171450" indent="-171450">
              <a:buFont typeface="Arial" pitchFamily="34" charset="0"/>
              <a:buChar char="•"/>
            </a:pPr>
            <a:r>
              <a:rPr lang="en-US" sz="1200" kern="1200" dirty="0" smtClean="0">
                <a:solidFill>
                  <a:schemeClr val="tx1"/>
                </a:solidFill>
                <a:effectLst/>
                <a:latin typeface="+mn-lt"/>
                <a:ea typeface="+mn-ea"/>
                <a:cs typeface="+mn-cs"/>
              </a:rPr>
              <a:t>Devices that must perform regimented tasks or record precise results—such as measurement instruments found in the scientific, defense, and aerospace industries—require real-time operating systems.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You also encounter real-time operating systems in everyday life. They are in devices such as fuel-injection systems in car engines, automobile “infotainment” systems, inkjet printers, VoIP phones, and some medical devices, as well as some common appliances. Real-time operating systems are also found in many types of robotic equipment. Television stations use robotic cameras with real-time operating systems that glide across a suspended cable system to record sports events from many angles (see Figure 5.2).</a:t>
            </a:r>
            <a:endParaRPr lang="en-US" sz="1200" b="1" kern="1200" dirty="0" smtClean="0">
              <a:solidFill>
                <a:schemeClr val="tx1"/>
              </a:solidFill>
              <a:effectLst/>
              <a:latin typeface="+mn-lt"/>
              <a:ea typeface="+mn-ea"/>
              <a:cs typeface="+mn-cs"/>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49</a:t>
            </a:fld>
            <a:endParaRPr lang="en-US"/>
          </a:p>
        </p:txBody>
      </p:sp>
    </p:spTree>
    <p:extLst>
      <p:ext uri="{BB962C8B-B14F-4D97-AF65-F5344CB8AC3E}">
        <p14:creationId xmlns:p14="http://schemas.microsoft.com/office/powerpoint/2010/main" val="351304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00908906-34C5-46C4-8BDB-50A13CB55EC0}" type="slidenum">
              <a:rPr lang="en-US" smtClean="0"/>
              <a:pPr/>
              <a:t>5</a:t>
            </a:fld>
            <a:endParaRPr lang="en-US"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r>
              <a:rPr lang="en-US" smtClean="0"/>
              <a:t>How does being computer literate make you a savvy computer user and consumer? </a:t>
            </a:r>
          </a:p>
          <a:p>
            <a:pPr eaLnBrk="1" hangingPunct="1"/>
            <a:endParaRPr lang="en-US" smtClean="0"/>
          </a:p>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A </a:t>
            </a:r>
            <a:r>
              <a:rPr lang="en-US" sz="1200" b="0" i="0" u="none" strike="noStrike" kern="1200" dirty="0" smtClean="0">
                <a:solidFill>
                  <a:schemeClr val="tx1"/>
                </a:solidFill>
                <a:effectLst/>
                <a:latin typeface="+mn-lt"/>
                <a:ea typeface="+mn-ea"/>
                <a:cs typeface="+mn-cs"/>
              </a:rPr>
              <a:t>multiuser operating system</a:t>
            </a:r>
            <a:r>
              <a:rPr lang="en-US" sz="1200" b="0" kern="1200" dirty="0" smtClean="0">
                <a:solidFill>
                  <a:schemeClr val="tx1"/>
                </a:solidFill>
                <a:effectLst/>
                <a:latin typeface="+mn-lt"/>
                <a:ea typeface="+mn-ea"/>
                <a:cs typeface="+mn-cs"/>
              </a:rPr>
              <a:t> (also known as a </a:t>
            </a:r>
            <a:r>
              <a:rPr lang="en-US" sz="1200" b="0" i="0" u="none" strike="noStrike" kern="1200" dirty="0" smtClean="0">
                <a:solidFill>
                  <a:schemeClr val="tx1"/>
                </a:solidFill>
                <a:effectLst/>
                <a:latin typeface="+mn-lt"/>
                <a:ea typeface="+mn-ea"/>
                <a:cs typeface="+mn-cs"/>
              </a:rPr>
              <a:t>network operating system</a:t>
            </a:r>
            <a:r>
              <a:rPr lang="en-US" sz="1200" b="0" kern="1200" dirty="0" smtClean="0">
                <a:solidFill>
                  <a:schemeClr val="tx1"/>
                </a:solidFill>
                <a:effectLst/>
                <a:latin typeface="+mn-lt"/>
                <a:ea typeface="+mn-ea"/>
                <a:cs typeface="+mn-cs"/>
              </a:rPr>
              <a:t>) enables more than one user to access the computer system at one time by efficiently handling and prioritizing requests from multiple users. Networks (groups of computers connected to each other for the purposes of communicating and sharing resources) require a multiuser operating system because many users simultaneously access the </a:t>
            </a:r>
            <a:r>
              <a:rPr lang="en-US" sz="1200" b="0" i="0" u="none" strike="noStrike" kern="1200" dirty="0" smtClean="0">
                <a:solidFill>
                  <a:schemeClr val="tx1"/>
                </a:solidFill>
                <a:effectLst/>
                <a:latin typeface="+mn-lt"/>
                <a:ea typeface="+mn-ea"/>
                <a:cs typeface="+mn-cs"/>
              </a:rPr>
              <a:t>server</a:t>
            </a:r>
            <a:r>
              <a:rPr lang="en-US" sz="1200" b="0" kern="1200" dirty="0" smtClean="0">
                <a:solidFill>
                  <a:schemeClr val="tx1"/>
                </a:solidFill>
                <a:effectLst/>
                <a:latin typeface="+mn-lt"/>
                <a:ea typeface="+mn-ea"/>
                <a:cs typeface="+mn-cs"/>
              </a:rPr>
              <a:t>, which is the computer on a network that manages network resources such as printers.</a:t>
            </a:r>
            <a:endParaRPr lang="en-US" sz="1200" b="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The latest versions of Microsoft Windows and Mac OS X can be considered network operating systems; they enable users to set up basic networks for use in homes and small businesses. In larger networks, a more robust network operating system is installed on the server and manages all user requests, ensuring they do not interfere with each other. </a:t>
            </a:r>
          </a:p>
          <a:p>
            <a:pPr marL="171450" indent="-171450">
              <a:buFont typeface="Arial" pitchFamily="34" charset="0"/>
              <a:buChar char="•"/>
            </a:pPr>
            <a:r>
              <a:rPr lang="en-US" sz="1200" kern="1200" dirty="0" smtClean="0">
                <a:solidFill>
                  <a:schemeClr val="tx1"/>
                </a:solidFill>
                <a:effectLst/>
                <a:latin typeface="+mn-lt"/>
                <a:ea typeface="+mn-ea"/>
                <a:cs typeface="+mn-cs"/>
              </a:rPr>
              <a:t>Examples of network operating systems include Windows Server, Linux, and UNIX.</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50</a:t>
            </a:fld>
            <a:endParaRPr lang="en-US"/>
          </a:p>
        </p:txBody>
      </p:sp>
    </p:spTree>
    <p:extLst>
      <p:ext uri="{BB962C8B-B14F-4D97-AF65-F5344CB8AC3E}">
        <p14:creationId xmlns:p14="http://schemas.microsoft.com/office/powerpoint/2010/main" val="22732747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5D732677-7D95-4702-BF86-47DC750301F3}" type="slidenum">
              <a:rPr lang="en-US" smtClean="0"/>
              <a:pPr/>
              <a:t>51</a:t>
            </a:fld>
            <a:endParaRPr lang="en-US"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The operating system coordinates and directs the flow of data and information through the computer system. In doing so, the OS performs several specific functions:</a:t>
            </a:r>
            <a:endParaRPr lang="en-US" dirty="0" smtClean="0"/>
          </a:p>
          <a:p>
            <a:pPr marL="628650" lvl="1" indent="-171450">
              <a:buFont typeface="Arial" pitchFamily="34" charset="0"/>
              <a:buChar char="•"/>
            </a:pPr>
            <a:r>
              <a:rPr lang="en-US" sz="1200" kern="1200" dirty="0" smtClean="0">
                <a:solidFill>
                  <a:schemeClr val="tx1"/>
                </a:solidFill>
                <a:effectLst/>
                <a:latin typeface="+mn-lt"/>
                <a:ea typeface="+mn-ea"/>
                <a:cs typeface="+mn-cs"/>
              </a:rPr>
              <a:t>It provides a way for the user to interact with the computer.</a:t>
            </a:r>
          </a:p>
          <a:p>
            <a:pPr marL="628650" lvl="1" indent="-171450">
              <a:buFont typeface="Arial" pitchFamily="34" charset="0"/>
              <a:buChar char="•"/>
            </a:pPr>
            <a:r>
              <a:rPr lang="en-US" sz="1200" kern="1200" dirty="0" smtClean="0">
                <a:solidFill>
                  <a:schemeClr val="tx1"/>
                </a:solidFill>
                <a:effectLst/>
                <a:latin typeface="+mn-lt"/>
                <a:ea typeface="+mn-ea"/>
                <a:cs typeface="+mn-cs"/>
              </a:rPr>
              <a:t>It manages the processor, or CPU.</a:t>
            </a:r>
          </a:p>
          <a:p>
            <a:pPr marL="628650" lvl="1" indent="-171450">
              <a:buFont typeface="Arial" pitchFamily="34" charset="0"/>
              <a:buChar char="•"/>
            </a:pPr>
            <a:r>
              <a:rPr lang="en-US" sz="1200" kern="1200" dirty="0" smtClean="0">
                <a:solidFill>
                  <a:schemeClr val="tx1"/>
                </a:solidFill>
                <a:effectLst/>
                <a:latin typeface="+mn-lt"/>
                <a:ea typeface="+mn-ea"/>
                <a:cs typeface="+mn-cs"/>
              </a:rPr>
              <a:t>It manages the memory and storage.</a:t>
            </a:r>
          </a:p>
          <a:p>
            <a:pPr marL="628650" lvl="1" indent="-171450">
              <a:buFont typeface="Arial" pitchFamily="34" charset="0"/>
              <a:buChar char="•"/>
            </a:pPr>
            <a:r>
              <a:rPr lang="en-US" sz="1200" kern="1200" dirty="0" smtClean="0">
                <a:solidFill>
                  <a:schemeClr val="tx1"/>
                </a:solidFill>
                <a:effectLst/>
                <a:latin typeface="+mn-lt"/>
                <a:ea typeface="+mn-ea"/>
                <a:cs typeface="+mn-cs"/>
              </a:rPr>
              <a:t>It manages the computer system’s hardware and peripheral devices.</a:t>
            </a:r>
          </a:p>
          <a:p>
            <a:pPr marL="628650" lvl="1" indent="-171450">
              <a:buFont typeface="Arial" pitchFamily="34" charset="0"/>
              <a:buChar char="•"/>
            </a:pPr>
            <a:r>
              <a:rPr lang="en-US" sz="1200" kern="1200" dirty="0" smtClean="0">
                <a:solidFill>
                  <a:schemeClr val="tx1"/>
                </a:solidFill>
                <a:effectLst/>
                <a:latin typeface="+mn-lt"/>
                <a:ea typeface="+mn-ea"/>
                <a:cs typeface="+mn-cs"/>
              </a:rPr>
              <a:t>It provides a consistent means for software applications to work with the CPU.</a:t>
            </a:r>
          </a:p>
          <a:p>
            <a:pPr marL="628650" lvl="1" indent="-171450" eaLnBrk="1" hangingPunct="1">
              <a:buFont typeface="Arial" pitchFamily="34" charset="0"/>
              <a:buChar char="•"/>
            </a:pPr>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4B6A998D-45F7-4F21-A879-6ABCC3B36F82}" type="slidenum">
              <a:rPr lang="en-US" smtClean="0"/>
              <a:pPr/>
              <a:t>52</a:t>
            </a:fld>
            <a:endParaRPr 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The operating system provides a </a:t>
            </a:r>
            <a:r>
              <a:rPr lang="en-US" sz="1200" b="0" i="0" u="none" strike="noStrike" kern="1200" dirty="0" smtClean="0">
                <a:solidFill>
                  <a:schemeClr val="tx1"/>
                </a:solidFill>
                <a:effectLst/>
                <a:latin typeface="+mn-lt"/>
                <a:ea typeface="+mn-ea"/>
                <a:cs typeface="+mn-cs"/>
              </a:rPr>
              <a:t>user interface</a:t>
            </a:r>
            <a:r>
              <a:rPr lang="en-US" sz="1200" b="0" kern="1200" dirty="0" smtClean="0">
                <a:solidFill>
                  <a:schemeClr val="tx1"/>
                </a:solidFill>
                <a:effectLst/>
                <a:latin typeface="+mn-lt"/>
                <a:ea typeface="+mn-ea"/>
                <a:cs typeface="+mn-cs"/>
              </a:rPr>
              <a:t> that enables you to interact with the computer. </a:t>
            </a:r>
          </a:p>
          <a:p>
            <a:pPr marL="171450" indent="-171450">
              <a:buFont typeface="Arial" pitchFamily="34" charset="0"/>
              <a:buChar char="•"/>
            </a:pPr>
            <a:r>
              <a:rPr lang="en-US" sz="1200" b="0" kern="1200" dirty="0" smtClean="0">
                <a:solidFill>
                  <a:schemeClr val="tx1"/>
                </a:solidFill>
                <a:effectLst/>
                <a:latin typeface="+mn-lt"/>
                <a:ea typeface="+mn-ea"/>
                <a:cs typeface="+mn-cs"/>
              </a:rPr>
              <a:t>The first personal computers had a DOS operating system with a </a:t>
            </a:r>
            <a:r>
              <a:rPr lang="en-US" sz="1200" b="0" i="1" kern="1200" dirty="0" smtClean="0">
                <a:solidFill>
                  <a:schemeClr val="tx1"/>
                </a:solidFill>
                <a:effectLst/>
                <a:latin typeface="+mn-lt"/>
                <a:ea typeface="+mn-ea"/>
                <a:cs typeface="+mn-cs"/>
              </a:rPr>
              <a:t>command-driven interface</a:t>
            </a:r>
            <a:r>
              <a:rPr lang="en-US" sz="1200" b="0" kern="1200" dirty="0" smtClean="0">
                <a:solidFill>
                  <a:schemeClr val="tx1"/>
                </a:solidFill>
                <a:effectLst/>
                <a:latin typeface="+mn-lt"/>
                <a:ea typeface="+mn-ea"/>
                <a:cs typeface="+mn-cs"/>
              </a:rPr>
              <a:t>. A </a:t>
            </a:r>
            <a:r>
              <a:rPr lang="en-US" sz="1200" b="0" i="0" u="none" strike="noStrike" kern="1200" dirty="0" smtClean="0">
                <a:solidFill>
                  <a:schemeClr val="tx1"/>
                </a:solidFill>
                <a:effectLst/>
                <a:latin typeface="+mn-lt"/>
                <a:ea typeface="+mn-ea"/>
                <a:cs typeface="+mn-cs"/>
              </a:rPr>
              <a:t>command-driven interface</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is one in which you enter commands to communicate with the computer system. The DOS commands were not always easy to understand; as a result, the interface proved to be too complicated for the average user. Therefore, PCs were used primarily in business and by professional computer operators.</a:t>
            </a:r>
          </a:p>
          <a:p>
            <a:pPr marL="171450" indent="-171450">
              <a:buFont typeface="Arial" pitchFamily="34" charset="0"/>
              <a:buChar char="•"/>
            </a:pPr>
            <a:r>
              <a:rPr lang="en-US" sz="1200" kern="1200" dirty="0" smtClean="0">
                <a:solidFill>
                  <a:schemeClr val="tx1"/>
                </a:solidFill>
                <a:effectLst/>
                <a:latin typeface="+mn-lt"/>
                <a:ea typeface="+mn-ea"/>
                <a:cs typeface="+mn-cs"/>
              </a:rPr>
              <a:t>A </a:t>
            </a:r>
            <a:r>
              <a:rPr lang="en-US" sz="1200" b="0" i="1" u="none" strike="noStrike" kern="1200" dirty="0" smtClean="0">
                <a:solidFill>
                  <a:schemeClr val="tx1"/>
                </a:solidFill>
                <a:effectLst/>
                <a:latin typeface="+mn-lt"/>
                <a:ea typeface="+mn-ea"/>
                <a:cs typeface="+mn-cs"/>
              </a:rPr>
              <a:t>menu-driven interface</a:t>
            </a:r>
            <a:r>
              <a:rPr lang="en-US" sz="1200" b="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one in which you choose commands from menus displayed on the screen. Menu-driven interfaces eliminated the need for users to know every command because they could select most of the commonly used commands from a menu. However, they were still not easy enough for most people.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Current personal computer operating systems such as Microsoft Windows and Mac OS use a </a:t>
            </a:r>
            <a:r>
              <a:rPr lang="en-US" sz="1200" b="0" i="0" u="none" strike="noStrike" kern="1200" dirty="0" smtClean="0">
                <a:solidFill>
                  <a:schemeClr val="tx1"/>
                </a:solidFill>
                <a:effectLst/>
                <a:latin typeface="+mn-lt"/>
                <a:ea typeface="+mn-ea"/>
                <a:cs typeface="+mn-cs"/>
              </a:rPr>
              <a:t>graphical user interface</a:t>
            </a:r>
            <a:r>
              <a:rPr lang="en-US" sz="1200" b="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rPr>
              <a:t>GUI</a:t>
            </a:r>
            <a:r>
              <a:rPr lang="en-US" sz="1200" b="0" kern="1200" dirty="0" smtClean="0">
                <a:solidFill>
                  <a:schemeClr val="tx1"/>
                </a:solidFill>
                <a:effectLst/>
                <a:latin typeface="+mn-lt"/>
                <a:ea typeface="+mn-ea"/>
                <a:cs typeface="+mn-cs"/>
              </a:rPr>
              <a:t> (pronounced “gooey”). Unlike command- and menu-driven interfaces, GUIs display graphics and use the point-and-click technology of the mouse and cursor, making them much more user-friendly.</a:t>
            </a:r>
            <a:endParaRPr lang="en-US" sz="1200" b="1" kern="1200" dirty="0" smtClean="0">
              <a:solidFill>
                <a:schemeClr val="tx1"/>
              </a:solidFill>
              <a:effectLst/>
              <a:latin typeface="+mn-lt"/>
              <a:ea typeface="+mn-ea"/>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654072D2-C042-474B-883F-32164FCD4BB7}" type="slidenum">
              <a:rPr lang="en-US" smtClean="0"/>
              <a:pPr/>
              <a:t>53</a:t>
            </a:fld>
            <a:endParaRPr lang="en-US"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When you use your computer, you are usually asking the CPU to perform several tasks at once. For example, you might be printing a Word document, chatting with your friends on Facebook, watching a movie using the Blu-ray drive, and working on an Excel spreadsheet—all at the same time, or at least what appears to be at the same time. </a:t>
            </a:r>
          </a:p>
          <a:p>
            <a:pPr marL="171450" indent="-171450">
              <a:buFont typeface="Arial" pitchFamily="34" charset="0"/>
              <a:buChar char="•"/>
            </a:pPr>
            <a:r>
              <a:rPr lang="en-US" sz="1200" b="0" kern="1200" dirty="0" smtClean="0">
                <a:solidFill>
                  <a:schemeClr val="tx1"/>
                </a:solidFill>
                <a:effectLst/>
                <a:latin typeface="+mn-lt"/>
                <a:ea typeface="+mn-ea"/>
                <a:cs typeface="+mn-cs"/>
              </a:rPr>
              <a:t>Although the processor is the powerful brain of the computer, processing all of its instructions and performing all of its calculations, it needs the OS to arrange for the execution of all these activities in a systematic way, creating the appearance that everything is happening simultaneously.</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To do so, the operating system assigns a slice of its time to each activity that requires the processor’s attention. The OS must then switch among different processes millions of times a second to make it appear that everything is happening seamlessly. Otherwise, you wouldn’t be able to watch a movie and print at the same time without experiencing delays in the process.</a:t>
            </a:r>
          </a:p>
          <a:p>
            <a:pPr marL="171450" indent="-171450" eaLnBrk="1" hangingPunct="1">
              <a:buFont typeface="Arial" pitchFamily="34" charset="0"/>
              <a:buChar char="•"/>
            </a:pPr>
            <a:endParaRPr lang="en-US" dirty="0" smtClean="0">
              <a:latin typeface="Helvetica" pitchFamily="34" charset="0"/>
            </a:endParaRPr>
          </a:p>
          <a:p>
            <a:pPr marL="171450" indent="-171450" eaLnBrk="1" hangingPunct="1">
              <a:buFont typeface="Arial" pitchFamily="34" charset="0"/>
              <a:buChar char="•"/>
            </a:pPr>
            <a:endParaRPr lang="en-US" dirty="0" smtClean="0">
              <a:latin typeface="Helvetica"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As the operating system coordinates the activities of the processor, it uses RAM as a temporary storage area for instructions and data the processor needs.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The processor then accesses these instructions and data from RAM when it is ready to process them.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The OS is therefore responsible for coordinating the space allocations in RAM to ensure that there is enough space for all of the pending instructions and data. It then clears the items from RAM when the processor no longer needs them.</a:t>
            </a:r>
            <a:endParaRPr lang="en-US" sz="1200" b="1" kern="1200" dirty="0" smtClean="0">
              <a:solidFill>
                <a:schemeClr val="tx1"/>
              </a:solidFill>
              <a:effectLst/>
              <a:latin typeface="+mn-lt"/>
              <a:ea typeface="+mn-ea"/>
              <a:cs typeface="+mn-cs"/>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54</a:t>
            </a:fld>
            <a:endParaRPr lang="en-US"/>
          </a:p>
        </p:txBody>
      </p:sp>
    </p:spTree>
    <p:extLst>
      <p:ext uri="{BB962C8B-B14F-4D97-AF65-F5344CB8AC3E}">
        <p14:creationId xmlns:p14="http://schemas.microsoft.com/office/powerpoint/2010/main" val="14772857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55</a:t>
            </a:fld>
            <a:endParaRPr lang="en-US"/>
          </a:p>
        </p:txBody>
      </p:sp>
    </p:spTree>
    <p:extLst>
      <p:ext uri="{BB962C8B-B14F-4D97-AF65-F5344CB8AC3E}">
        <p14:creationId xmlns:p14="http://schemas.microsoft.com/office/powerpoint/2010/main" val="28775202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Once you’ve located your file with Windows Explorer, you can perform many other file-management actions such as opening, copying, moving, renaming, and deleting files. You open a file by double-clicking the file from its storage location. Based on the file extension, the operating system then determines which application needs to be started to open the requested file and opens the file</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within the correct application automatically. </a:t>
            </a:r>
          </a:p>
          <a:p>
            <a:pPr marL="171450" indent="-171450">
              <a:buFont typeface="Arial" pitchFamily="34" charset="0"/>
              <a:buChar char="•"/>
            </a:pPr>
            <a:r>
              <a:rPr lang="en-US" sz="1200" b="0" kern="1200" dirty="0" smtClean="0">
                <a:solidFill>
                  <a:schemeClr val="tx1"/>
                </a:solidFill>
                <a:effectLst/>
                <a:latin typeface="+mn-lt"/>
                <a:ea typeface="+mn-ea"/>
                <a:cs typeface="+mn-cs"/>
              </a:rPr>
              <a:t>You can copy a file to another location using the Copy command. When you copy a file, a duplicate file is created and the original file remains in its initial location. </a:t>
            </a:r>
          </a:p>
          <a:p>
            <a:pPr marL="171450" indent="-171450">
              <a:buFont typeface="Arial" pitchFamily="34" charset="0"/>
              <a:buChar char="•"/>
            </a:pPr>
            <a:r>
              <a:rPr lang="en-US" sz="1200" b="0" kern="1200" dirty="0" smtClean="0">
                <a:solidFill>
                  <a:schemeClr val="tx1"/>
                </a:solidFill>
                <a:effectLst/>
                <a:latin typeface="+mn-lt"/>
                <a:ea typeface="+mn-ea"/>
                <a:cs typeface="+mn-cs"/>
              </a:rPr>
              <a:t>To move a file from one location to another, use the Move command. When you move a file, the original file is deleted from its former location and saved in the new location.</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b="0" kern="1200" dirty="0" smtClean="0">
                <a:solidFill>
                  <a:schemeClr val="tx1"/>
                </a:solidFill>
                <a:effectLst/>
                <a:latin typeface="+mn-lt"/>
                <a:ea typeface="+mn-ea"/>
                <a:cs typeface="+mn-cs"/>
              </a:rPr>
              <a:t>The Recycle Bin</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is a folder on the desktop where files deleted from the hard drive reside until you permanently purge them from your system. Unfortunately, files deleted from other drives (such as a DVD drive, flash drive, external hard drive, or network drive) do not go to the Recycle Bin but are deleted from the system immediately. (Mac systems have something similar to the Recycle Bin, called Trash, which is represented by a wastebasket icon. To delete files on a Mac, drag the files to Trash on the Dock.)</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b="0" kern="1200" dirty="0" smtClean="0">
                <a:solidFill>
                  <a:schemeClr val="tx1"/>
                </a:solidFill>
                <a:effectLst/>
                <a:latin typeface="+mn-lt"/>
                <a:ea typeface="+mn-ea"/>
                <a:cs typeface="+mn-cs"/>
              </a:rPr>
              <a:t>Files placed in the Recycle Bin or Trash remain in the system until they are permanently deleted. To delete files from the Recycle Bin permanently, select Empty the Recycle Bin after right-clicking the desktop icon. On Macs, select Empty Trash from the Finder menu in OS X.</a:t>
            </a:r>
            <a:endParaRPr lang="en-US" sz="1200" b="1" kern="1200" dirty="0" smtClean="0">
              <a:solidFill>
                <a:schemeClr val="tx1"/>
              </a:solidFill>
              <a:effectLst/>
              <a:latin typeface="+mn-lt"/>
              <a:ea typeface="+mn-ea"/>
              <a:cs typeface="+mn-cs"/>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56</a:t>
            </a:fld>
            <a:endParaRPr lang="en-US"/>
          </a:p>
        </p:txBody>
      </p:sp>
    </p:spTree>
    <p:extLst>
      <p:ext uri="{BB962C8B-B14F-4D97-AF65-F5344CB8AC3E}">
        <p14:creationId xmlns:p14="http://schemas.microsoft.com/office/powerpoint/2010/main" val="14122131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390AC9FD-E7AB-4A4E-93D1-AC1188FDD673}" type="slidenum">
              <a:rPr lang="en-US" smtClean="0"/>
              <a:pPr/>
              <a:t>57</a:t>
            </a:fld>
            <a:endParaRPr lang="en-US"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1. What software is included in system software?</a:t>
            </a:r>
          </a:p>
          <a:p>
            <a:r>
              <a:rPr lang="en-US" sz="1200" kern="1200" dirty="0" smtClean="0">
                <a:solidFill>
                  <a:schemeClr val="tx1"/>
                </a:solidFill>
                <a:effectLst/>
                <a:latin typeface="+mn-lt"/>
                <a:ea typeface="+mn-ea"/>
                <a:cs typeface="+mn-cs"/>
              </a:rPr>
              <a:t>System software is the set of software programs that helps run the computer and coordinates instructions between application software and hardware devices. It consists of the operating system (OS) and utility programs. The OS controls how your computer system functions. Utility programs are programs that perform general housekeeping tasks for the computer, such as system maintenance and file compression.</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8F55310B-2ACA-4222-A640-394A157E9081}" type="slidenum">
              <a:rPr lang="en-US" smtClean="0"/>
              <a:pPr/>
              <a:t>58</a:t>
            </a:fld>
            <a:endParaRPr lang="en-US"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2. What are the different kinds of operating systems?</a:t>
            </a:r>
          </a:p>
          <a:p>
            <a:r>
              <a:rPr lang="en-US" sz="1200" kern="1200" dirty="0" smtClean="0">
                <a:solidFill>
                  <a:schemeClr val="tx1"/>
                </a:solidFill>
                <a:effectLst/>
                <a:latin typeface="+mn-lt"/>
                <a:ea typeface="+mn-ea"/>
                <a:cs typeface="+mn-cs"/>
              </a:rPr>
              <a:t>There are many different kinds of operating systems. Real-time operating systems (RTOSs) require no user intervention. They are designed for systems with a specific purpose and response time (such as robotic machinery). Smartphones have their own specific operating systems, the latest of which allow the user to multitask. Current operating systems for desktops, notebooks, and netbooks have multitasking capabilities, as well as networking capabilities.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5D7B8255-394F-4638-A3B7-13ABD075B7B4}" type="slidenum">
              <a:rPr lang="en-US" smtClean="0"/>
              <a:pPr/>
              <a:t>59</a:t>
            </a:fld>
            <a:endParaRPr lang="en-US" smtClean="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4. How does the operating system provide a means for users to interact with the computer?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operating system provides a user interface that enables users to interact with the computer. Most OSs today use a graphical user interface (GUI). Unlike the command- and menu-driven interfaces used earlier, GUIs display graphics and use the point-and-click technology of the mouse and cursor, making the OS more user-friendly. Common features of GUIs include windows, menus, and icons.</a:t>
            </a: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32770"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2</a:t>
            </a:r>
          </a:p>
        </p:txBody>
      </p:sp>
      <p:sp>
        <p:nvSpPr>
          <p:cNvPr id="32771"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32772"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32773" name="Rectangle 6"/>
          <p:cNvSpPr>
            <a:spLocks noGrp="1" noRot="1" noChangeAspect="1" noChangeArrowheads="1" noTextEdit="1"/>
          </p:cNvSpPr>
          <p:nvPr>
            <p:ph type="sldImg"/>
          </p:nvPr>
        </p:nvSpPr>
        <p:spPr>
          <a:ln cap="flat"/>
        </p:spPr>
      </p:sp>
      <p:sp>
        <p:nvSpPr>
          <p:cNvPr id="32774"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Chapter 2 takes a look at the different parts of a computer.</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02057AD1-2FA8-49A7-A0F6-69C59E532088}" type="slidenum">
              <a:rPr lang="en-US" smtClean="0"/>
              <a:pPr/>
              <a:t>60</a:t>
            </a:fld>
            <a:endParaRPr 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In this chapter we’ll begin by helping you design the optimal system for your needs. Then we’ll examine all the subsystems of a computer and learn how to evaluate their performance and what upgrades are easily available, to help you end up with a system you just love.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CPUs began to execute more than one instruction at a time quite a while ago, when </a:t>
            </a:r>
            <a:r>
              <a:rPr lang="en-US" sz="1200" b="0" kern="1200" dirty="0" err="1" smtClean="0">
                <a:solidFill>
                  <a:schemeClr val="tx1"/>
                </a:solidFill>
                <a:latin typeface="+mn-lt"/>
                <a:ea typeface="+mn-ea"/>
                <a:cs typeface="+mn-cs"/>
              </a:rPr>
              <a:t>hyperthreading</a:t>
            </a:r>
            <a:r>
              <a:rPr lang="en-US" sz="1200" b="0" kern="1200" dirty="0" smtClean="0">
                <a:solidFill>
                  <a:schemeClr val="tx1"/>
                </a:solidFill>
                <a:latin typeface="+mn-lt"/>
                <a:ea typeface="+mn-ea"/>
                <a:cs typeface="+mn-cs"/>
              </a:rPr>
              <a:t> was introduced. </a:t>
            </a:r>
            <a:r>
              <a:rPr lang="en-US" sz="1200" b="0" i="1" u="none" strike="noStrike" kern="1200" dirty="0" err="1" smtClean="0">
                <a:solidFill>
                  <a:schemeClr val="tx1"/>
                </a:solidFill>
                <a:latin typeface="+mn-lt"/>
                <a:ea typeface="+mn-ea"/>
                <a:cs typeface="+mn-cs"/>
              </a:rPr>
              <a:t>Hyperthreading</a:t>
            </a:r>
            <a:r>
              <a:rPr lang="en-US" sz="1200" b="0" kern="1200" dirty="0" smtClean="0">
                <a:solidFill>
                  <a:schemeClr val="tx1"/>
                </a:solidFill>
                <a:latin typeface="+mn-lt"/>
                <a:ea typeface="+mn-ea"/>
                <a:cs typeface="+mn-cs"/>
              </a:rPr>
              <a:t> provides quicker processing of information by enabling a new set of instructions to start executing before the previous set has finished.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The most recent design innovation for PC processors, an improvement upon </a:t>
            </a:r>
            <a:r>
              <a:rPr lang="en-US" sz="1200" b="0" kern="1200" dirty="0" err="1" smtClean="0">
                <a:solidFill>
                  <a:schemeClr val="tx1"/>
                </a:solidFill>
                <a:latin typeface="+mn-lt"/>
                <a:ea typeface="+mn-ea"/>
                <a:cs typeface="+mn-cs"/>
              </a:rPr>
              <a:t>hyperthreading</a:t>
            </a:r>
            <a:r>
              <a:rPr lang="en-US" sz="1200" b="0" kern="1200" dirty="0" smtClean="0">
                <a:solidFill>
                  <a:schemeClr val="tx1"/>
                </a:solidFill>
                <a:latin typeface="+mn-lt"/>
                <a:ea typeface="+mn-ea"/>
                <a:cs typeface="+mn-cs"/>
              </a:rPr>
              <a:t>, is the use of </a:t>
            </a:r>
            <a:r>
              <a:rPr lang="en-US" sz="1200" b="0" i="1" kern="1200" dirty="0" smtClean="0">
                <a:solidFill>
                  <a:schemeClr val="tx1"/>
                </a:solidFill>
                <a:latin typeface="+mn-lt"/>
                <a:ea typeface="+mn-ea"/>
                <a:cs typeface="+mn-cs"/>
              </a:rPr>
              <a:t>multiple cores</a:t>
            </a:r>
            <a:r>
              <a:rPr lang="en-US" sz="1200" b="0" kern="1200" dirty="0" smtClean="0">
                <a:solidFill>
                  <a:schemeClr val="tx1"/>
                </a:solidFill>
                <a:latin typeface="+mn-lt"/>
                <a:ea typeface="+mn-ea"/>
                <a:cs typeface="+mn-cs"/>
              </a:rPr>
              <a:t> on one CPU chip. With multiple core technology, two or more processors reside on the same chip, enabling the execution of two sets of instructions at the same time.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With multiple cores, each program has the full attention of its own processing core. This results in faster processing and smoother multitasking.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It is possible to design a CPU to have multiple cores </a:t>
            </a:r>
            <a:r>
              <a:rPr lang="en-US" sz="1200" i="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hyperthreading</a:t>
            </a:r>
            <a:r>
              <a:rPr lang="en-US" sz="1200" kern="1200" dirty="0" smtClean="0">
                <a:solidFill>
                  <a:schemeClr val="tx1"/>
                </a:solidFill>
                <a:latin typeface="+mn-lt"/>
                <a:ea typeface="+mn-ea"/>
                <a:cs typeface="+mn-cs"/>
              </a:rPr>
              <a:t>. The Intel i7-990X has six cores, each one using </a:t>
            </a:r>
            <a:r>
              <a:rPr lang="en-US" sz="1200" kern="1200" dirty="0" err="1" smtClean="0">
                <a:solidFill>
                  <a:schemeClr val="tx1"/>
                </a:solidFill>
                <a:latin typeface="+mn-lt"/>
                <a:ea typeface="+mn-ea"/>
                <a:cs typeface="+mn-cs"/>
              </a:rPr>
              <a:t>hyperthreading</a:t>
            </a:r>
            <a:r>
              <a:rPr lang="en-US" sz="1200" kern="1200" dirty="0" smtClean="0">
                <a:solidFill>
                  <a:schemeClr val="tx1"/>
                </a:solidFill>
                <a:latin typeface="+mn-lt"/>
                <a:ea typeface="+mn-ea"/>
                <a:cs typeface="+mn-cs"/>
              </a:rPr>
              <a:t>, so it simulates having twelve processors!</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The front side bus (FSB) connects the processor (CPU) in your computer to the system memory. Think of the front side bus as the highway on which data travels between the CPU and RAM. The total number of cars that whiz by in one minute would depend on the number of lanes of highway and the speed of the cars.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Similarly, the throughput of the FSB depends on how much data it transfers per cycle (bytes) and its clock frequency (Hz). The faster the FSB is, the faster you can get data to your processor. The faster you get data to the processor, the faster your processor can work on it.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B7F2CF5C-7C9B-41D2-B7B1-BF748B50EBCA}" type="slidenum">
              <a:rPr lang="en-US" smtClean="0"/>
              <a:pPr/>
              <a:t>63</a:t>
            </a:fld>
            <a:endParaRPr lang="en-US" dirty="0"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Every computer has a maximum limit on the amount of RAM it can support. A motherboard is designed with a specific number of slots into which the memory cards fit, and each slot has a limit on the amount of RAM it can hold. To determine your specific system limits, check the system manufacturer’s Web site.</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In addition, the operating system running on your machine imposes its own RAM limit. For example, the maximum amount of RAM for the 32-bit version of Windows 7 is 4 GB, while the maximum memory you can install using the 64-bit version of Windows 7 Ultimate is 192 GB.</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02057AD1-2FA8-49A7-A0F6-69C59E532088}" type="slidenum">
              <a:rPr lang="en-US" smtClean="0"/>
              <a:pPr/>
              <a:t>64</a:t>
            </a:fld>
            <a:endParaRPr 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Times New Roman" pitchFamily="18" charset="0"/>
              </a:rPr>
              <a:t>This chapter discusses connecting computing devices via a computer network.</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The term </a:t>
            </a:r>
            <a:r>
              <a:rPr lang="en-US" sz="1200" b="0" i="1" u="none" strike="noStrike" kern="1200" dirty="0" smtClean="0">
                <a:solidFill>
                  <a:schemeClr val="tx1"/>
                </a:solidFill>
                <a:effectLst/>
                <a:latin typeface="+mn-lt"/>
                <a:ea typeface="+mn-ea"/>
                <a:cs typeface="+mn-cs"/>
              </a:rPr>
              <a:t>network architecture</a:t>
            </a:r>
            <a:r>
              <a:rPr lang="en-US" sz="1200" b="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refers to the design of a network. Network architectures are classified according to the way in which they are controlled and the distance between their nodes.</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65</a:t>
            </a:fld>
            <a:endParaRPr lang="en-US"/>
          </a:p>
        </p:txBody>
      </p:sp>
    </p:spTree>
    <p:extLst>
      <p:ext uri="{BB962C8B-B14F-4D97-AF65-F5344CB8AC3E}">
        <p14:creationId xmlns:p14="http://schemas.microsoft.com/office/powerpoint/2010/main" val="1525695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448E6050-CA74-4FA0-AA55-60709F1D8BDD}" type="slidenum">
              <a:rPr lang="en-US" smtClean="0"/>
              <a:pPr/>
              <a:t>66</a:t>
            </a:fld>
            <a:endParaRPr lang="en-US" smtClean="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The distance between nodes on a network is another way to describe a network. </a:t>
            </a:r>
          </a:p>
          <a:p>
            <a:pPr marL="171450" indent="-171450">
              <a:buFont typeface="Arial" pitchFamily="34" charset="0"/>
              <a:buChar char="•"/>
            </a:pPr>
            <a:r>
              <a:rPr lang="en-US" sz="1200" b="0" kern="1200" dirty="0" smtClean="0">
                <a:solidFill>
                  <a:schemeClr val="tx1"/>
                </a:solidFill>
                <a:effectLst/>
                <a:latin typeface="+mn-lt"/>
                <a:ea typeface="+mn-ea"/>
                <a:cs typeface="+mn-cs"/>
              </a:rPr>
              <a:t>A </a:t>
            </a:r>
            <a:r>
              <a:rPr lang="en-US" sz="1200" b="0" i="0" u="none" strike="noStrike" kern="1200" dirty="0" smtClean="0">
                <a:solidFill>
                  <a:schemeClr val="tx1"/>
                </a:solidFill>
                <a:effectLst/>
                <a:latin typeface="+mn-lt"/>
                <a:ea typeface="+mn-ea"/>
                <a:cs typeface="+mn-cs"/>
              </a:rPr>
              <a:t>local area network (LAN)</a:t>
            </a:r>
            <a:r>
              <a:rPr lang="en-US" sz="1200" b="0" kern="1200" dirty="0" smtClean="0">
                <a:solidFill>
                  <a:schemeClr val="tx1"/>
                </a:solidFill>
                <a:effectLst/>
                <a:latin typeface="+mn-lt"/>
                <a:ea typeface="+mn-ea"/>
                <a:cs typeface="+mn-cs"/>
              </a:rPr>
              <a:t> is a network in which the nodes are located within a small geographic area. Examples include a network in a computer lab at school or at a fast-food restaurant. </a:t>
            </a:r>
          </a:p>
          <a:p>
            <a:pPr marL="171450" indent="-171450">
              <a:buFont typeface="Arial" pitchFamily="34" charset="0"/>
              <a:buChar char="•"/>
            </a:pPr>
            <a:r>
              <a:rPr lang="en-US" sz="1200" b="0" kern="1200" dirty="0" smtClean="0">
                <a:solidFill>
                  <a:schemeClr val="tx1"/>
                </a:solidFill>
                <a:effectLst/>
                <a:latin typeface="+mn-lt"/>
                <a:ea typeface="+mn-ea"/>
                <a:cs typeface="+mn-cs"/>
              </a:rPr>
              <a:t>A </a:t>
            </a:r>
            <a:r>
              <a:rPr lang="en-US" sz="1200" b="0" i="0" u="none" strike="noStrike" kern="1200" dirty="0" smtClean="0">
                <a:solidFill>
                  <a:schemeClr val="tx1"/>
                </a:solidFill>
                <a:effectLst/>
                <a:latin typeface="+mn-lt"/>
                <a:ea typeface="+mn-ea"/>
                <a:cs typeface="+mn-cs"/>
              </a:rPr>
              <a:t>home area network (HAN)</a:t>
            </a:r>
            <a:r>
              <a:rPr lang="en-US" sz="1200" b="0" kern="1200" dirty="0" smtClean="0">
                <a:solidFill>
                  <a:schemeClr val="tx1"/>
                </a:solidFill>
                <a:effectLst/>
                <a:latin typeface="+mn-lt"/>
                <a:ea typeface="+mn-ea"/>
                <a:cs typeface="+mn-cs"/>
              </a:rPr>
              <a:t> is a network located in a home. HANs are used to connect all of a home’s digital devices, such as computers, peripherals, phones, gaming devices, digital video recorders (DVRs), and televisions.</a:t>
            </a:r>
          </a:p>
          <a:p>
            <a:pPr marL="171450" indent="-171450">
              <a:buFont typeface="Arial" pitchFamily="34" charset="0"/>
              <a:buChar char="•"/>
            </a:pPr>
            <a:r>
              <a:rPr lang="en-US" sz="1200" b="0" kern="1200" dirty="0" smtClean="0">
                <a:solidFill>
                  <a:schemeClr val="tx1"/>
                </a:solidFill>
                <a:effectLst/>
                <a:latin typeface="+mn-lt"/>
                <a:ea typeface="+mn-ea"/>
                <a:cs typeface="+mn-cs"/>
              </a:rPr>
              <a:t>A </a:t>
            </a:r>
            <a:r>
              <a:rPr lang="en-US" sz="1200" b="0" i="0" u="none" strike="noStrike" kern="1200" dirty="0" smtClean="0">
                <a:solidFill>
                  <a:schemeClr val="tx1"/>
                </a:solidFill>
                <a:effectLst/>
                <a:latin typeface="+mn-lt"/>
                <a:ea typeface="+mn-ea"/>
                <a:cs typeface="+mn-cs"/>
              </a:rPr>
              <a:t>wide area network (WAN)</a:t>
            </a:r>
            <a:r>
              <a:rPr lang="en-US" sz="1200" b="0" kern="1200" dirty="0" smtClean="0">
                <a:solidFill>
                  <a:schemeClr val="tx1"/>
                </a:solidFill>
                <a:effectLst/>
                <a:latin typeface="+mn-lt"/>
                <a:ea typeface="+mn-ea"/>
                <a:cs typeface="+mn-cs"/>
              </a:rPr>
              <a:t> is made up of LANs connected over long distances. Say a school has two campuses (east and west) located in different towns. Connecting the LAN at the east campus to the LAN at the west campus by telecommunications lines would allow the users on the two LANs to communicate. The two LANs would be described as a single WAN.</a:t>
            </a:r>
          </a:p>
          <a:p>
            <a:pPr marL="171450" indent="-171450">
              <a:buFont typeface="Arial" pitchFamily="34" charset="0"/>
              <a:buChar char="•"/>
            </a:pPr>
            <a:r>
              <a:rPr lang="en-US" sz="1200" b="0" kern="1200" dirty="0" smtClean="0">
                <a:solidFill>
                  <a:schemeClr val="tx1"/>
                </a:solidFill>
                <a:effectLst/>
                <a:latin typeface="+mn-lt"/>
                <a:ea typeface="+mn-ea"/>
                <a:cs typeface="+mn-cs"/>
              </a:rPr>
              <a:t>Technically, wireless networks like the one deployed in Minneapolis, which provides Internet access to city residents and visitors, are WANs. However, when a network is designed to provide access to a specific geographic area, such as an entire city, the network is usually called a </a:t>
            </a:r>
            <a:r>
              <a:rPr lang="en-US" sz="1200" b="0" i="0" u="none" strike="noStrike" kern="1200" dirty="0" smtClean="0">
                <a:solidFill>
                  <a:schemeClr val="tx1"/>
                </a:solidFill>
                <a:effectLst/>
                <a:latin typeface="+mn-lt"/>
                <a:ea typeface="+mn-ea"/>
                <a:cs typeface="+mn-cs"/>
              </a:rPr>
              <a:t>metropolitan area network (MAN)</a:t>
            </a:r>
            <a:r>
              <a:rPr lang="en-US" sz="1200" b="0" kern="1200" dirty="0" smtClean="0">
                <a:solidFill>
                  <a:schemeClr val="tx1"/>
                </a:solidFill>
                <a:effectLst/>
                <a:latin typeface="+mn-lt"/>
                <a:ea typeface="+mn-ea"/>
                <a:cs typeface="+mn-cs"/>
              </a:rPr>
              <a:t>. Many cities in the United States are now deploying MANs to provide Internet access to residents and provide convenience for tourists.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448E6050-CA74-4FA0-AA55-60709F1D8BDD}" type="slidenum">
              <a:rPr lang="en-US" smtClean="0"/>
              <a:pPr/>
              <a:t>67</a:t>
            </a:fld>
            <a:endParaRPr lang="en-US" smtClean="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sz="1200" b="0" kern="1200" dirty="0" smtClean="0">
                <a:solidFill>
                  <a:schemeClr val="tx1"/>
                </a:solidFill>
                <a:latin typeface="Arial" charset="0"/>
                <a:ea typeface="+mn-ea"/>
                <a:cs typeface="+mn-cs"/>
              </a:rPr>
              <a:t>Network navigation devices </a:t>
            </a:r>
            <a:r>
              <a:rPr lang="en-US" sz="1200" kern="1200" dirty="0" smtClean="0">
                <a:solidFill>
                  <a:schemeClr val="tx1"/>
                </a:solidFill>
                <a:latin typeface="Arial" charset="0"/>
                <a:ea typeface="+mn-ea"/>
                <a:cs typeface="+mn-cs"/>
              </a:rPr>
              <a:t>facilitate and control the flow of data through a network. Data is sent over transmission media in bundles called packets. </a:t>
            </a:r>
          </a:p>
          <a:p>
            <a:pPr marL="171450" indent="-171450" eaLnBrk="1" hangingPunct="1">
              <a:buFont typeface="Arial" pitchFamily="34" charset="0"/>
              <a:buChar char="•"/>
            </a:pPr>
            <a:r>
              <a:rPr lang="en-US" sz="1200" kern="1200" dirty="0" smtClean="0">
                <a:solidFill>
                  <a:schemeClr val="tx1"/>
                </a:solidFill>
                <a:latin typeface="Arial" charset="0"/>
                <a:ea typeface="+mn-ea"/>
                <a:cs typeface="+mn-cs"/>
              </a:rPr>
              <a:t>The two most common navigation devices are routers and switches. A </a:t>
            </a:r>
            <a:r>
              <a:rPr lang="en-US" sz="1200" b="0" kern="1200" dirty="0" smtClean="0">
                <a:solidFill>
                  <a:schemeClr val="tx1"/>
                </a:solidFill>
                <a:latin typeface="Arial" charset="0"/>
                <a:ea typeface="+mn-ea"/>
                <a:cs typeface="+mn-cs"/>
              </a:rPr>
              <a:t>router</a:t>
            </a:r>
            <a:r>
              <a:rPr lang="en-US" sz="1200" kern="1200" dirty="0" smtClean="0">
                <a:solidFill>
                  <a:schemeClr val="tx1"/>
                </a:solidFill>
                <a:latin typeface="Arial" charset="0"/>
                <a:ea typeface="+mn-ea"/>
                <a:cs typeface="+mn-cs"/>
              </a:rPr>
              <a:t> transfers packets of data between two or more networks. </a:t>
            </a:r>
          </a:p>
          <a:p>
            <a:pPr marL="171450" indent="-171450" eaLnBrk="1" hangingPunct="1">
              <a:buFont typeface="Arial" pitchFamily="34" charset="0"/>
              <a:buChar char="•"/>
            </a:pPr>
            <a:r>
              <a:rPr lang="en-US" sz="1200" kern="1200" dirty="0" smtClean="0">
                <a:solidFill>
                  <a:schemeClr val="tx1"/>
                </a:solidFill>
                <a:latin typeface="Arial" charset="0"/>
                <a:ea typeface="+mn-ea"/>
                <a:cs typeface="+mn-cs"/>
              </a:rPr>
              <a:t>A </a:t>
            </a:r>
            <a:r>
              <a:rPr lang="en-US" sz="1200" b="0" kern="1200" dirty="0" smtClean="0">
                <a:solidFill>
                  <a:schemeClr val="tx1"/>
                </a:solidFill>
                <a:latin typeface="Arial" charset="0"/>
                <a:ea typeface="+mn-ea"/>
                <a:cs typeface="+mn-cs"/>
              </a:rPr>
              <a:t>switch</a:t>
            </a:r>
            <a:r>
              <a:rPr lang="en-US" sz="1200" kern="1200" dirty="0" smtClean="0">
                <a:solidFill>
                  <a:schemeClr val="tx1"/>
                </a:solidFill>
                <a:latin typeface="Arial" charset="0"/>
                <a:ea typeface="+mn-ea"/>
                <a:cs typeface="+mn-cs"/>
              </a:rPr>
              <a:t> is a “traffic cop” on a network. Switches receive data packets and send them to their intended nodes on the same network (not between different networks). All routers sold for home use have switches integrated into them.</a:t>
            </a:r>
            <a:endParaRPr lang="en-US" b="1" dirty="0" smtClean="0">
              <a:solidFill>
                <a:srgbClr val="000000"/>
              </a:solidFill>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dirty="0" smtClean="0">
                <a:solidFill>
                  <a:schemeClr val="tx1"/>
                </a:solidFill>
                <a:effectLst/>
                <a:latin typeface="+mn-lt"/>
                <a:ea typeface="+mn-ea"/>
                <a:cs typeface="+mn-cs"/>
              </a:rPr>
              <a:t>Broadband</a:t>
            </a:r>
            <a:r>
              <a:rPr lang="en-US" sz="1200" b="0" kern="1200" dirty="0" smtClean="0">
                <a:solidFill>
                  <a:schemeClr val="tx1"/>
                </a:solidFill>
                <a:effectLst/>
                <a:latin typeface="+mn-lt"/>
                <a:ea typeface="+mn-ea"/>
                <a:cs typeface="+mn-cs"/>
              </a:rPr>
              <a:t>, often referred to as “high-speed Internet,” refers to a type of connection that offers a faster means to connect to the Internet. Broadband usually has a data transmission rate of 256 Kbps (kilobits per second) or greater. This high rate of access is in contrast to dial-up Internet access, which has a maximum transmission speed of 56 Kbps.</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The standard broadband technologies in most areas are </a:t>
            </a:r>
            <a:r>
              <a:rPr lang="en-US" sz="1200" b="0" i="0" u="none" strike="noStrike" kern="1200" dirty="0" smtClean="0">
                <a:solidFill>
                  <a:schemeClr val="tx1"/>
                </a:solidFill>
                <a:effectLst/>
                <a:latin typeface="+mn-lt"/>
                <a:ea typeface="+mn-ea"/>
                <a:cs typeface="+mn-cs"/>
              </a:rPr>
              <a:t>digital subscriber line (DSL)</a:t>
            </a:r>
            <a:r>
              <a:rPr lang="en-US" sz="1200" kern="1200" dirty="0" smtClean="0">
                <a:solidFill>
                  <a:schemeClr val="tx1"/>
                </a:solidFill>
                <a:effectLst/>
                <a:latin typeface="+mn-lt"/>
                <a:ea typeface="+mn-ea"/>
                <a:cs typeface="+mn-cs"/>
              </a:rPr>
              <a:t>, which uses the same types of wiring used in standard phone lines to connect your computer to the Internet, and </a:t>
            </a:r>
            <a:r>
              <a:rPr lang="en-US" sz="1200" b="0" i="1" u="none" strike="noStrike" kern="1200" dirty="0" smtClean="0">
                <a:solidFill>
                  <a:schemeClr val="tx1"/>
                </a:solidFill>
                <a:effectLst/>
                <a:latin typeface="+mn-lt"/>
                <a:ea typeface="+mn-ea"/>
                <a:cs typeface="+mn-cs"/>
              </a:rPr>
              <a:t>cable</a:t>
            </a:r>
            <a:r>
              <a:rPr lang="en-US" sz="1200" kern="1200" dirty="0" smtClean="0">
                <a:solidFill>
                  <a:schemeClr val="tx1"/>
                </a:solidFill>
                <a:effectLst/>
                <a:latin typeface="+mn-lt"/>
                <a:ea typeface="+mn-ea"/>
                <a:cs typeface="+mn-cs"/>
              </a:rPr>
              <a:t>, which uses your television’s cable service provider to connect to the Internet.</a:t>
            </a:r>
          </a:p>
          <a:p>
            <a:pPr marL="171450" indent="-171450">
              <a:buFont typeface="Arial" pitchFamily="34" charset="0"/>
              <a:buChar char="•"/>
            </a:pPr>
            <a:r>
              <a:rPr lang="en-US" sz="1200" b="0" i="0" u="none" strike="noStrike" kern="1200" dirty="0" smtClean="0">
                <a:solidFill>
                  <a:schemeClr val="tx1"/>
                </a:solidFill>
                <a:effectLst/>
                <a:latin typeface="+mn-lt"/>
                <a:ea typeface="+mn-ea"/>
                <a:cs typeface="+mn-cs"/>
              </a:rPr>
              <a:t>Fiber-optic service</a:t>
            </a:r>
            <a:r>
              <a:rPr lang="en-US" sz="1200" kern="1200" dirty="0" smtClean="0">
                <a:solidFill>
                  <a:schemeClr val="tx1"/>
                </a:solidFill>
                <a:effectLst/>
                <a:latin typeface="+mn-lt"/>
                <a:ea typeface="+mn-ea"/>
                <a:cs typeface="+mn-cs"/>
              </a:rPr>
              <a:t>, which uses plastic or glass cables to transfer data at the speed of light, has in the past few years become widely available as a broadband service to the home. Satellite broadband is mostly used in rural or mountain areas that cannot get DSL, cable, or fiber-optic service.</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68</a:t>
            </a:fld>
            <a:endParaRPr lang="en-US"/>
          </a:p>
        </p:txBody>
      </p:sp>
    </p:spTree>
    <p:extLst>
      <p:ext uri="{BB962C8B-B14F-4D97-AF65-F5344CB8AC3E}">
        <p14:creationId xmlns:p14="http://schemas.microsoft.com/office/powerpoint/2010/main" val="29885507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448E6050-CA74-4FA0-AA55-60709F1D8BDD}" type="slidenum">
              <a:rPr lang="en-US" smtClean="0"/>
              <a:pPr/>
              <a:t>69</a:t>
            </a:fld>
            <a:endParaRPr lang="en-US" smtClean="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sz="1200" kern="1200" dirty="0" smtClean="0">
                <a:solidFill>
                  <a:schemeClr val="tx1"/>
                </a:solidFill>
                <a:latin typeface="Arial" charset="0"/>
                <a:ea typeface="+mn-ea"/>
                <a:cs typeface="+mn-cs"/>
              </a:rPr>
              <a:t>The most popular transmission media option for wired Ethernet networks is </a:t>
            </a:r>
            <a:r>
              <a:rPr lang="en-US" sz="1200" b="0" i="1" kern="1200" dirty="0" smtClean="0">
                <a:solidFill>
                  <a:schemeClr val="tx1"/>
                </a:solidFill>
                <a:latin typeface="Arial" charset="0"/>
                <a:ea typeface="+mn-ea"/>
                <a:cs typeface="+mn-cs"/>
              </a:rPr>
              <a:t>unshielded twisted-pair </a:t>
            </a:r>
            <a:r>
              <a:rPr lang="en-US" sz="1200" b="0" kern="1200" dirty="0" smtClean="0">
                <a:solidFill>
                  <a:schemeClr val="tx1"/>
                </a:solidFill>
                <a:latin typeface="Arial" charset="0"/>
                <a:ea typeface="+mn-ea"/>
                <a:cs typeface="+mn-cs"/>
              </a:rPr>
              <a:t>(UTP) cable</a:t>
            </a:r>
            <a:r>
              <a:rPr lang="en-US" sz="1200" b="0" kern="1200" baseline="0" dirty="0" smtClean="0">
                <a:solidFill>
                  <a:schemeClr val="tx1"/>
                </a:solidFill>
                <a:latin typeface="Arial" charset="0"/>
                <a:ea typeface="+mn-ea"/>
                <a:cs typeface="+mn-cs"/>
              </a:rPr>
              <a:t> that</a:t>
            </a:r>
            <a:r>
              <a:rPr lang="en-US" sz="1200" kern="1200" dirty="0" smtClean="0">
                <a:solidFill>
                  <a:schemeClr val="tx1"/>
                </a:solidFill>
                <a:latin typeface="Arial" charset="0"/>
                <a:ea typeface="+mn-ea"/>
                <a:cs typeface="+mn-cs"/>
              </a:rPr>
              <a:t> is composed of four pairs of wires that are twisted around each other to reduce electrical interference. </a:t>
            </a:r>
          </a:p>
          <a:p>
            <a:pPr marL="171450" indent="-171450" eaLnBrk="1" hangingPunct="1">
              <a:buFont typeface="Arial" pitchFamily="34" charset="0"/>
              <a:buChar char="•"/>
            </a:pPr>
            <a:r>
              <a:rPr lang="en-US" sz="1200" kern="1200" dirty="0" smtClean="0">
                <a:solidFill>
                  <a:schemeClr val="tx1"/>
                </a:solidFill>
                <a:latin typeface="Arial" charset="0"/>
                <a:ea typeface="+mn-ea"/>
                <a:cs typeface="+mn-cs"/>
              </a:rPr>
              <a:t>RJ-45 or Ethernet connectors resemble standard phone connectors but are slightly larger and have contacts for eight wires (four pairs).</a:t>
            </a:r>
          </a:p>
          <a:p>
            <a:pPr marL="171450" indent="-171450" eaLnBrk="1" hangingPunct="1">
              <a:buFont typeface="Arial" pitchFamily="34" charset="0"/>
              <a:buChar char="•"/>
            </a:pPr>
            <a:r>
              <a:rPr lang="en-US" sz="1200" b="0" kern="1200" dirty="0" smtClean="0">
                <a:solidFill>
                  <a:schemeClr val="tx1"/>
                </a:solidFill>
                <a:latin typeface="Arial" charset="0"/>
                <a:ea typeface="+mn-ea"/>
                <a:cs typeface="+mn-cs"/>
              </a:rPr>
              <a:t>Cat 6 cable</a:t>
            </a:r>
            <a:r>
              <a:rPr lang="en-US" sz="1200" b="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is designed to achieve data transfer rates that support a gigabit Ethernet network, and is probably the best choice for home networking cable.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36866"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4</a:t>
            </a:r>
          </a:p>
        </p:txBody>
      </p:sp>
      <p:sp>
        <p:nvSpPr>
          <p:cNvPr id="36867"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36868"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36869" name="Rectangle 6"/>
          <p:cNvSpPr>
            <a:spLocks noGrp="1" noRot="1" noChangeAspect="1" noChangeArrowheads="1" noTextEdit="1"/>
          </p:cNvSpPr>
          <p:nvPr>
            <p:ph type="sldImg"/>
          </p:nvPr>
        </p:nvSpPr>
        <p:spPr>
          <a:ln cap="flat"/>
        </p:spPr>
      </p:sp>
      <p:sp>
        <p:nvSpPr>
          <p:cNvPr id="36870"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buClr>
                <a:schemeClr val="tx1"/>
              </a:buClr>
              <a:buFontTx/>
              <a:buChar char="•"/>
            </a:pPr>
            <a:r>
              <a:rPr lang="en-US" smtClean="0">
                <a:latin typeface="Arial" pitchFamily="34" charset="0"/>
              </a:rPr>
              <a:t>Strictly defined, a computer is a data processing device that performs four major functions:</a:t>
            </a:r>
          </a:p>
          <a:p>
            <a:pPr>
              <a:spcBef>
                <a:spcPts val="1800"/>
              </a:spcBef>
              <a:spcAft>
                <a:spcPts val="1800"/>
              </a:spcAft>
            </a:pPr>
            <a:r>
              <a:rPr lang="en-US" smtClean="0">
                <a:latin typeface="Arial" pitchFamily="34" charset="0"/>
              </a:rPr>
              <a:t>	1.	It </a:t>
            </a:r>
            <a:r>
              <a:rPr lang="en-US" i="1" smtClean="0">
                <a:latin typeface="Arial" pitchFamily="34" charset="0"/>
              </a:rPr>
              <a:t>gathers</a:t>
            </a:r>
            <a:r>
              <a:rPr lang="en-US" smtClean="0">
                <a:latin typeface="Arial" pitchFamily="34" charset="0"/>
              </a:rPr>
              <a:t> data (or allows users to input data).</a:t>
            </a:r>
          </a:p>
          <a:p>
            <a:pPr>
              <a:spcBef>
                <a:spcPts val="1800"/>
              </a:spcBef>
              <a:spcAft>
                <a:spcPts val="1800"/>
              </a:spcAft>
            </a:pPr>
            <a:r>
              <a:rPr lang="en-US" smtClean="0">
                <a:latin typeface="Arial" pitchFamily="34" charset="0"/>
              </a:rPr>
              <a:t>	2.	It </a:t>
            </a:r>
            <a:r>
              <a:rPr lang="en-US" i="1" smtClean="0">
                <a:latin typeface="Arial" pitchFamily="34" charset="0"/>
              </a:rPr>
              <a:t>processes</a:t>
            </a:r>
            <a:r>
              <a:rPr lang="en-US" smtClean="0">
                <a:latin typeface="Arial" pitchFamily="34" charset="0"/>
              </a:rPr>
              <a:t> that data into information.</a:t>
            </a:r>
          </a:p>
          <a:p>
            <a:pPr>
              <a:spcBef>
                <a:spcPts val="1800"/>
              </a:spcBef>
              <a:spcAft>
                <a:spcPts val="1800"/>
              </a:spcAft>
            </a:pPr>
            <a:r>
              <a:rPr lang="en-US" smtClean="0">
                <a:latin typeface="Arial" pitchFamily="34" charset="0"/>
              </a:rPr>
              <a:t>	3.	It </a:t>
            </a:r>
            <a:r>
              <a:rPr lang="en-US" i="1" smtClean="0">
                <a:latin typeface="Arial" pitchFamily="34" charset="0"/>
              </a:rPr>
              <a:t>outputs</a:t>
            </a:r>
            <a:r>
              <a:rPr lang="en-US" smtClean="0">
                <a:latin typeface="Arial" pitchFamily="34" charset="0"/>
              </a:rPr>
              <a:t> data or information.</a:t>
            </a:r>
          </a:p>
          <a:p>
            <a:pPr>
              <a:spcBef>
                <a:spcPts val="1800"/>
              </a:spcBef>
              <a:spcAft>
                <a:spcPts val="1800"/>
              </a:spcAft>
            </a:pPr>
            <a:r>
              <a:rPr lang="en-US" smtClean="0">
                <a:latin typeface="Arial" pitchFamily="34" charset="0"/>
              </a:rPr>
              <a:t>	4.	It </a:t>
            </a:r>
            <a:r>
              <a:rPr lang="en-US" i="1" smtClean="0">
                <a:latin typeface="Arial" pitchFamily="34" charset="0"/>
              </a:rPr>
              <a:t>stores</a:t>
            </a:r>
            <a:r>
              <a:rPr lang="en-US" smtClean="0">
                <a:latin typeface="Arial" pitchFamily="34" charset="0"/>
              </a:rPr>
              <a:t> data and information.</a:t>
            </a:r>
          </a:p>
          <a:p>
            <a:pPr>
              <a:spcBef>
                <a:spcPts val="1800"/>
              </a:spcBef>
              <a:spcAft>
                <a:spcPts val="1800"/>
              </a:spcAft>
            </a:pPr>
            <a:endParaRPr lang="en-US" smtClean="0">
              <a:latin typeface="Arial" pitchFamily="34" charset="0"/>
            </a:endParaRPr>
          </a:p>
          <a:p>
            <a:endParaRPr lang="en-US"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3EED2381-97AD-4A01-8A2B-5294E1149E30}" type="slidenum">
              <a:rPr lang="en-US" smtClean="0"/>
              <a:pPr/>
              <a:t>70</a:t>
            </a:fld>
            <a:endParaRPr lang="en-US"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1. What is a network, and what are the advantages/disadvantages of setting up one?</a:t>
            </a:r>
          </a:p>
          <a:p>
            <a:r>
              <a:rPr lang="en-US" sz="1200" kern="1200" dirty="0" smtClean="0">
                <a:solidFill>
                  <a:schemeClr val="tx1"/>
                </a:solidFill>
                <a:effectLst/>
                <a:latin typeface="+mn-lt"/>
                <a:ea typeface="+mn-ea"/>
                <a:cs typeface="+mn-cs"/>
              </a:rPr>
              <a:t>A computer network is simply two or more computers that are connected using software and hardware so they can communicate. Advantages of networks include allowing users to (1) share an Internet connection, (2) share peripheral devices, and (3) share files. A disadvantage is that the network must be administered.</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3EED2381-97AD-4A01-8A2B-5294E1149E30}" type="slidenum">
              <a:rPr lang="en-US" smtClean="0"/>
              <a:pPr/>
              <a:t>71</a:t>
            </a:fld>
            <a:endParaRPr lang="en-US"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2. What is the difference between a client/server network and a peer-to-peer network?</a:t>
            </a:r>
          </a:p>
          <a:p>
            <a:r>
              <a:rPr lang="en-US" sz="1200" kern="1200" dirty="0" smtClean="0">
                <a:solidFill>
                  <a:schemeClr val="tx1"/>
                </a:solidFill>
                <a:effectLst/>
                <a:latin typeface="+mn-lt"/>
                <a:ea typeface="+mn-ea"/>
                <a:cs typeface="+mn-cs"/>
              </a:rPr>
              <a:t>In peer-to-peer networks, each node connected to the network can communicate directly with every other node instead of having a separate device exercise central control over the network. P2P networks are the most common type of network installed in homes. Most networks that have 10 or more nodes are client/server networks. A client/server network contains two types of computers: a client computer on which users perform specific tasks and a server computer that provides resources to the clients and central control for the network.</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3EED2381-97AD-4A01-8A2B-5294E1149E30}" type="slidenum">
              <a:rPr lang="en-US" smtClean="0"/>
              <a:pPr/>
              <a:t>72</a:t>
            </a:fld>
            <a:endParaRPr lang="en-US"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r>
              <a:rPr lang="en-US" sz="1200" b="0" i="0" u="none" strike="noStrike" kern="1200" dirty="0" smtClean="0">
                <a:solidFill>
                  <a:schemeClr val="tx1"/>
                </a:solidFill>
                <a:effectLst/>
                <a:latin typeface="+mn-lt"/>
                <a:ea typeface="+mn-ea"/>
                <a:cs typeface="+mn-cs"/>
              </a:rPr>
              <a:t>4. </a:t>
            </a:r>
            <a:r>
              <a:rPr lang="en-US" sz="1200" b="0" kern="1200" dirty="0" smtClean="0">
                <a:solidFill>
                  <a:schemeClr val="tx1"/>
                </a:solidFill>
                <a:effectLst/>
                <a:latin typeface="+mn-lt"/>
                <a:ea typeface="+mn-ea"/>
                <a:cs typeface="+mn-cs"/>
              </a:rPr>
              <a:t>What are my options for connecting to the Internet?</a:t>
            </a:r>
          </a:p>
          <a:p>
            <a:r>
              <a:rPr lang="en-US" sz="1200" kern="1200" dirty="0" smtClean="0">
                <a:solidFill>
                  <a:schemeClr val="tx1"/>
                </a:solidFill>
                <a:effectLst/>
                <a:latin typeface="+mn-lt"/>
                <a:ea typeface="+mn-ea"/>
                <a:cs typeface="+mn-cs"/>
              </a:rPr>
              <a:t>Home users have many options for connecting to the Internet. A dial-up connection, in which you connect to the Internet using a standard phone line, was at one time the standard way to connect to the Internet. Today’s broadband connections are faster and have made dial-up a legacy connection technology. Broadband connections include cable, DSL, and fiber-optic cable. Satellite is a connection option for those who do not have access to faster broadband technologies. </a:t>
            </a:r>
            <a:r>
              <a:rPr lang="en-US" sz="1200" kern="1200" dirty="0" err="1" smtClean="0">
                <a:solidFill>
                  <a:schemeClr val="tx1"/>
                </a:solidFill>
                <a:effectLst/>
                <a:latin typeface="+mn-lt"/>
                <a:ea typeface="+mn-ea"/>
                <a:cs typeface="+mn-cs"/>
              </a:rPr>
              <a:t>WiFi</a:t>
            </a:r>
            <a:r>
              <a:rPr lang="en-US" sz="1200" kern="1200" dirty="0" smtClean="0">
                <a:solidFill>
                  <a:schemeClr val="tx1"/>
                </a:solidFill>
                <a:effectLst/>
                <a:latin typeface="+mn-lt"/>
                <a:ea typeface="+mn-ea"/>
                <a:cs typeface="+mn-cs"/>
              </a:rPr>
              <a:t> allows users to connect to the Internet wirelessly, but is not as fast as a wired connection.</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3EED2381-97AD-4A01-8A2B-5294E1149E30}" type="slidenum">
              <a:rPr lang="en-US" smtClean="0"/>
              <a:pPr/>
              <a:t>73</a:t>
            </a:fld>
            <a:endParaRPr lang="en-US"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5. Which type of network is most commonly found in the home?</a:t>
            </a:r>
          </a:p>
          <a:p>
            <a:r>
              <a:rPr lang="en-US" sz="1200" kern="1200" dirty="0" smtClean="0">
                <a:solidFill>
                  <a:schemeClr val="tx1"/>
                </a:solidFill>
                <a:effectLst/>
                <a:latin typeface="+mn-lt"/>
                <a:ea typeface="+mn-ea"/>
                <a:cs typeface="+mn-cs"/>
              </a:rPr>
              <a:t>Ethernet networks are the most common networks used in home networking. Most Ethernet networks use a combination of wired and wireless connections, depending upon the data throughput required. Wired connections usually achieve higher throughput than wireless connections.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40962"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6</a:t>
            </a:r>
          </a:p>
        </p:txBody>
      </p:sp>
      <p:sp>
        <p:nvSpPr>
          <p:cNvPr id="40963"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40964"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40965" name="Rectangle 6"/>
          <p:cNvSpPr>
            <a:spLocks noGrp="1" noRot="1" noChangeAspect="1" noChangeArrowheads="1" noTextEdit="1"/>
          </p:cNvSpPr>
          <p:nvPr>
            <p:ph type="sldImg"/>
          </p:nvPr>
        </p:nvSpPr>
        <p:spPr>
          <a:ln cap="flat"/>
        </p:spPr>
      </p:sp>
      <p:sp>
        <p:nvSpPr>
          <p:cNvPr id="40966"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buFontTx/>
              <a:buChar char="•"/>
            </a:pPr>
            <a:r>
              <a:rPr lang="en-US" smtClean="0">
                <a:latin typeface="Helvetica"/>
              </a:rPr>
              <a:t>In order to process data into information, computers need to work in a language they understand. This language, called </a:t>
            </a:r>
            <a:r>
              <a:rPr lang="en-US" i="1" smtClean="0">
                <a:latin typeface="Helvetica"/>
              </a:rPr>
              <a:t>binary language</a:t>
            </a:r>
            <a:r>
              <a:rPr lang="en-US" smtClean="0">
                <a:latin typeface="Helvetica"/>
              </a:rPr>
              <a:t>, consists of just two digits: 0 and 1.</a:t>
            </a:r>
          </a:p>
          <a:p>
            <a:pPr>
              <a:buClr>
                <a:schemeClr val="tx1"/>
              </a:buClr>
              <a:buFontTx/>
              <a:buChar char="•"/>
            </a:pPr>
            <a:r>
              <a:rPr lang="en-US" smtClean="0">
                <a:latin typeface="Helvetica"/>
              </a:rPr>
              <a:t>Everything a computer does is broken down into a series of 0s and 1s. Each 0 and 1 is a binary digit, or bit for short.  </a:t>
            </a:r>
          </a:p>
          <a:p>
            <a:pPr>
              <a:buClr>
                <a:schemeClr val="tx1"/>
              </a:buClr>
              <a:buFontTx/>
              <a:buChar char="•"/>
            </a:pPr>
            <a:r>
              <a:rPr lang="en-US" smtClean="0">
                <a:latin typeface="Helvetica"/>
              </a:rPr>
              <a:t>Eight binary digits (or bits) combine to create 1 byte. </a:t>
            </a:r>
          </a:p>
          <a:p>
            <a:pPr>
              <a:buClr>
                <a:schemeClr val="tx1"/>
              </a:buClr>
              <a:buFontTx/>
              <a:buChar char="•"/>
            </a:pPr>
            <a:r>
              <a:rPr lang="en-US" smtClean="0">
                <a:latin typeface="Helvetica"/>
              </a:rPr>
              <a:t>In computers, each letter of the alphabet, each number, and each special character (such as the @ sign) consists of a </a:t>
            </a:r>
            <a:r>
              <a:rPr lang="en-US" i="1" smtClean="0">
                <a:latin typeface="Helvetica"/>
              </a:rPr>
              <a:t>unique</a:t>
            </a:r>
            <a:r>
              <a:rPr lang="en-US" smtClean="0">
                <a:latin typeface="Helvetica"/>
              </a:rPr>
              <a:t> combination of 8 bits, or a string of eight 0s and 1s. </a:t>
            </a:r>
            <a:endParaRPr lang="en-US" smtClean="0">
              <a:latin typeface="Arial" pitchFamily="34" charset="0"/>
            </a:endParaRPr>
          </a:p>
          <a:p>
            <a:pPr>
              <a:buClr>
                <a:schemeClr val="tx1"/>
              </a:buClr>
              <a:buFontTx/>
              <a:buChar char="•"/>
            </a:pPr>
            <a:r>
              <a:rPr lang="en-US" smtClean="0">
                <a:latin typeface="Arial" pitchFamily="34" charset="0"/>
              </a:rPr>
              <a:t>As it turns out, if 8 bits are put together, there are 256 possible combinations. That number of combinations allows for a code that can include all the uppercase and lowercase letters of the alphabet, all 10 digits, punctuation marks, and many other much-used symbols. We call these 8 bits working together a byte. Bytes are the basic measurement for storage in a computer.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4459288" y="0"/>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43010" name="Rectangle 3"/>
          <p:cNvSpPr>
            <a:spLocks noChangeArrowheads="1"/>
          </p:cNvSpPr>
          <p:nvPr/>
        </p:nvSpPr>
        <p:spPr bwMode="auto">
          <a:xfrm>
            <a:off x="4459288" y="8685213"/>
            <a:ext cx="341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Arial" pitchFamily="34" charset="0"/>
              </a:rPr>
              <a:t>7</a:t>
            </a:r>
          </a:p>
        </p:txBody>
      </p:sp>
      <p:sp>
        <p:nvSpPr>
          <p:cNvPr id="43011" name="Rectangle 4"/>
          <p:cNvSpPr>
            <a:spLocks noChangeArrowheads="1"/>
          </p:cNvSpPr>
          <p:nvPr/>
        </p:nvSpPr>
        <p:spPr bwMode="auto">
          <a:xfrm>
            <a:off x="0" y="8685213"/>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43012" name="Rectangle 5"/>
          <p:cNvSpPr>
            <a:spLocks noChangeArrowheads="1"/>
          </p:cNvSpPr>
          <p:nvPr/>
        </p:nvSpPr>
        <p:spPr bwMode="auto">
          <a:xfrm>
            <a:off x="0" y="0"/>
            <a:ext cx="341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43013" name="Rectangle 6"/>
          <p:cNvSpPr>
            <a:spLocks noGrp="1" noRot="1" noChangeAspect="1" noChangeArrowheads="1" noTextEdit="1"/>
          </p:cNvSpPr>
          <p:nvPr>
            <p:ph type="sldImg"/>
          </p:nvPr>
        </p:nvSpPr>
        <p:spPr>
          <a:ln cap="flat"/>
        </p:spPr>
      </p:sp>
      <p:sp>
        <p:nvSpPr>
          <p:cNvPr id="43014"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buFontTx/>
              <a:buChar char="•"/>
            </a:pPr>
            <a:r>
              <a:rPr lang="en-US" smtClean="0">
                <a:latin typeface="Helvetica"/>
              </a:rPr>
              <a:t>Not only are bits and bytes used as the language that tells the computer what to do, they are also what the computer uses to </a:t>
            </a:r>
            <a:r>
              <a:rPr lang="en-US" i="1" smtClean="0">
                <a:latin typeface="Helvetica"/>
              </a:rPr>
              <a:t>represent</a:t>
            </a:r>
            <a:r>
              <a:rPr lang="en-US" smtClean="0">
                <a:latin typeface="Helvetica"/>
              </a:rPr>
              <a:t> the data and information it inputs and outputs. </a:t>
            </a:r>
          </a:p>
          <a:p>
            <a:pPr>
              <a:buClr>
                <a:schemeClr val="tx1"/>
              </a:buClr>
              <a:buFontTx/>
              <a:buChar char="•"/>
            </a:pPr>
            <a:r>
              <a:rPr lang="en-US" smtClean="0">
                <a:latin typeface="Helvetica"/>
              </a:rPr>
              <a:t>Kilobytes, megabytes, and gigabytes are therefore simply amounts of bytes.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dt" sz="half" idx="11"/>
          </p:nvPr>
        </p:nvSpPr>
        <p:spPr>
          <a:ln/>
        </p:spPr>
        <p:txBody>
          <a:bodyPr/>
          <a:lstStyle>
            <a:lvl1pPr>
              <a:defRPr/>
            </a:lvl1pPr>
          </a:lstStyle>
          <a:p>
            <a:pPr>
              <a:defRPr/>
            </a:pPr>
            <a:r>
              <a:rPr lang="en-US"/>
              <a:t>Copyright © 2010 Pearson Education, Inc. Publishing as Prentice Hall</a:t>
            </a:r>
            <a:endParaRPr lang="en-US">
              <a:solidFill>
                <a:srgbClr val="FFFBD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8937A1-C679-4113-A17D-B6FF9434BBA3}" type="slidenum">
              <a:rPr lang="en-US"/>
              <a:pPr>
                <a:defRPr/>
              </a:pPr>
              <a:t>‹#›</a:t>
            </a:fld>
            <a:endParaRPr lang="en-US" b="1"/>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dt" sz="half" idx="11"/>
          </p:nvPr>
        </p:nvSpPr>
        <p:spPr>
          <a:ln/>
        </p:spPr>
        <p:txBody>
          <a:bodyPr/>
          <a:lstStyle>
            <a:lvl1pPr>
              <a:defRPr/>
            </a:lvl1pPr>
          </a:lstStyle>
          <a:p>
            <a:pPr>
              <a:defRPr/>
            </a:pPr>
            <a:r>
              <a:rPr lang="en-US"/>
              <a:t>Copyright © 2010 Pearson Education, Inc. Publishing as Prentice Hall</a:t>
            </a:r>
            <a:endParaRPr lang="en-US">
              <a:solidFill>
                <a:srgbClr val="FFFBD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5F7122-17A6-4F48-B5B8-1D07E6DEC0A2}" type="slidenum">
              <a:rPr lang="en-US"/>
              <a:pPr>
                <a:defRPr/>
              </a:pPr>
              <a:t>‹#›</a:t>
            </a:fld>
            <a:endParaRPr lang="en-US" b="1"/>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dt" sz="half" idx="11"/>
          </p:nvPr>
        </p:nvSpPr>
        <p:spPr>
          <a:ln/>
        </p:spPr>
        <p:txBody>
          <a:bodyPr/>
          <a:lstStyle>
            <a:lvl1pPr>
              <a:defRPr/>
            </a:lvl1pPr>
          </a:lstStyle>
          <a:p>
            <a:pPr>
              <a:defRPr/>
            </a:pPr>
            <a:r>
              <a:rPr lang="en-US"/>
              <a:t>Copyright © 2010 Pearson Education, Inc. Publishing as Prentice Hall</a:t>
            </a:r>
            <a:endParaRPr lang="en-US">
              <a:solidFill>
                <a:srgbClr val="FFFBD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2CA1D4-6B69-44FC-B87A-FF101A8BCD95}" type="slidenum">
              <a:rPr lang="en-US"/>
              <a:pPr>
                <a:defRPr/>
              </a:pPr>
              <a:t>‹#›</a:t>
            </a:fld>
            <a:endParaRPr lang="en-US" b="1"/>
          </a:p>
        </p:txBody>
      </p:sp>
    </p:spTree>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Date Placeholder 5"/>
          <p:cNvSpPr>
            <a:spLocks noGrp="1"/>
          </p:cNvSpPr>
          <p:nvPr>
            <p:ph type="dt" sz="half" idx="11"/>
          </p:nvPr>
        </p:nvSpPr>
        <p:spPr>
          <a:xfrm>
            <a:off x="457200" y="6477000"/>
            <a:ext cx="4419600" cy="152400"/>
          </a:xfrm>
        </p:spPr>
        <p:txBody>
          <a:bodyPr/>
          <a:lstStyle>
            <a:lvl1pPr>
              <a:defRPr/>
            </a:lvl1pPr>
          </a:lstStyle>
          <a:p>
            <a:pPr>
              <a:defRPr/>
            </a:pPr>
            <a:r>
              <a:rPr lang="en-US"/>
              <a:t>Copyright © 2010 Pearson Education, Inc. Publishing as Prentice Hall</a:t>
            </a:r>
            <a:endParaRPr lang="en-US">
              <a:solidFill>
                <a:srgbClr val="FFFBDD"/>
              </a:solidFill>
            </a:endParaRPr>
          </a:p>
        </p:txBody>
      </p:sp>
      <p:sp>
        <p:nvSpPr>
          <p:cNvPr id="7" name="Slide Number Placeholder 6"/>
          <p:cNvSpPr>
            <a:spLocks noGrp="1"/>
          </p:cNvSpPr>
          <p:nvPr>
            <p:ph type="sldNum" sz="quarter" idx="12"/>
          </p:nvPr>
        </p:nvSpPr>
        <p:spPr/>
        <p:txBody>
          <a:bodyPr/>
          <a:lstStyle>
            <a:lvl1pPr>
              <a:defRPr/>
            </a:lvl1pPr>
          </a:lstStyle>
          <a:p>
            <a:pPr>
              <a:defRPr/>
            </a:pPr>
            <a:fld id="{CD17AA56-C95E-44FB-A4FA-9F7618CB63F7}" type="slidenum">
              <a:rPr lang="en-US"/>
              <a:pPr>
                <a:defRPr/>
              </a:pPr>
              <a:t>‹#›</a:t>
            </a:fld>
            <a:endParaRPr lang="en-US" b="1"/>
          </a:p>
        </p:txBody>
      </p:sp>
    </p:spTree>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Date Placeholder 4"/>
          <p:cNvSpPr>
            <a:spLocks noGrp="1"/>
          </p:cNvSpPr>
          <p:nvPr>
            <p:ph type="dt" sz="half" idx="11"/>
          </p:nvPr>
        </p:nvSpPr>
        <p:spPr>
          <a:xfrm>
            <a:off x="457200" y="6477000"/>
            <a:ext cx="4495800" cy="381000"/>
          </a:xfrm>
        </p:spPr>
        <p:txBody>
          <a:bodyPr/>
          <a:lstStyle>
            <a:lvl1pPr>
              <a:defRPr sz="1050"/>
            </a:lvl1pPr>
          </a:lstStyle>
          <a:p>
            <a:pPr>
              <a:defRPr/>
            </a:pPr>
            <a:r>
              <a:rPr lang="en-US"/>
              <a:t>Copyright © 2010 Pearson Education, Inc. Publishing as Prentice Hall</a:t>
            </a:r>
            <a:endParaRPr lang="en-US">
              <a:solidFill>
                <a:srgbClr val="FFFBDD"/>
              </a:solidFill>
            </a:endParaRPr>
          </a:p>
        </p:txBody>
      </p:sp>
      <p:sp>
        <p:nvSpPr>
          <p:cNvPr id="6" name="Slide Number Placeholder 5"/>
          <p:cNvSpPr>
            <a:spLocks noGrp="1"/>
          </p:cNvSpPr>
          <p:nvPr>
            <p:ph type="sldNum" sz="quarter" idx="12"/>
          </p:nvPr>
        </p:nvSpPr>
        <p:spPr/>
        <p:txBody>
          <a:bodyPr/>
          <a:lstStyle>
            <a:lvl1pPr>
              <a:defRPr/>
            </a:lvl1pPr>
          </a:lstStyle>
          <a:p>
            <a:pPr>
              <a:defRPr/>
            </a:pPr>
            <a:fld id="{D5C875A3-F9F8-4503-9749-F4238032800E}" type="slidenum">
              <a:rPr lang="en-US"/>
              <a:pPr>
                <a:defRPr/>
              </a:pPr>
              <a:t>‹#›</a:t>
            </a:fld>
            <a:endParaRPr lang="en-US"/>
          </a:p>
        </p:txBody>
      </p:sp>
    </p:spTree>
    <p:extLst>
      <p:ext uri="{BB962C8B-B14F-4D97-AF65-F5344CB8AC3E}">
        <p14:creationId xmlns:p14="http://schemas.microsoft.com/office/powerpoint/2010/main" val="293264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Date Placeholder 4"/>
          <p:cNvSpPr>
            <a:spLocks noGrp="1"/>
          </p:cNvSpPr>
          <p:nvPr>
            <p:ph type="dt" sz="half" idx="11"/>
          </p:nvPr>
        </p:nvSpPr>
        <p:spPr>
          <a:xfrm>
            <a:off x="457200" y="6477000"/>
            <a:ext cx="4495800" cy="228600"/>
          </a:xfrm>
        </p:spPr>
        <p:txBody>
          <a:bodyPr/>
          <a:lstStyle>
            <a:lvl1pPr>
              <a:defRPr sz="1050"/>
            </a:lvl1pPr>
          </a:lstStyle>
          <a:p>
            <a:pPr>
              <a:defRPr/>
            </a:pPr>
            <a:r>
              <a:rPr lang="en-US"/>
              <a:t>Copyright © 2010 Pearson Education, Inc. Publishing as Prentice Hall</a:t>
            </a:r>
            <a:endParaRPr lang="en-US">
              <a:solidFill>
                <a:srgbClr val="FFFBDD"/>
              </a:solidFill>
            </a:endParaRPr>
          </a:p>
        </p:txBody>
      </p:sp>
      <p:sp>
        <p:nvSpPr>
          <p:cNvPr id="6" name="Slide Number Placeholder 5"/>
          <p:cNvSpPr>
            <a:spLocks noGrp="1"/>
          </p:cNvSpPr>
          <p:nvPr>
            <p:ph type="sldNum" sz="quarter" idx="12"/>
          </p:nvPr>
        </p:nvSpPr>
        <p:spPr/>
        <p:txBody>
          <a:bodyPr/>
          <a:lstStyle>
            <a:lvl1pPr>
              <a:defRPr/>
            </a:lvl1pPr>
          </a:lstStyle>
          <a:p>
            <a:pPr>
              <a:defRPr/>
            </a:pPr>
            <a:fld id="{01A18785-536D-4C9D-8838-E60342CE665B}" type="slidenum">
              <a:rPr lang="en-US"/>
              <a:pPr>
                <a:defRPr/>
              </a:pPr>
              <a:t>‹#›</a:t>
            </a:fld>
            <a:endParaRPr lang="en-US" b="1"/>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dt" sz="half" idx="11"/>
          </p:nvPr>
        </p:nvSpPr>
        <p:spPr>
          <a:ln/>
        </p:spPr>
        <p:txBody>
          <a:bodyPr/>
          <a:lstStyle>
            <a:lvl1pPr>
              <a:defRPr/>
            </a:lvl1pPr>
          </a:lstStyle>
          <a:p>
            <a:pPr>
              <a:defRPr/>
            </a:pPr>
            <a:r>
              <a:rPr lang="en-US"/>
              <a:t>Copyright © 2010 Pearson Education, Inc. Publishing as Prentice Hall</a:t>
            </a:r>
            <a:endParaRPr lang="en-US">
              <a:solidFill>
                <a:srgbClr val="FFFBD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D11B8A-6971-47C9-AE0B-8378AF8623A1}" type="slidenum">
              <a:rPr lang="en-US"/>
              <a:pPr>
                <a:defRPr/>
              </a:pPr>
              <a:t>‹#›</a:t>
            </a:fld>
            <a:endParaRPr lang="en-US" b="1"/>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dt" sz="half" idx="11"/>
          </p:nvPr>
        </p:nvSpPr>
        <p:spPr>
          <a:ln/>
        </p:spPr>
        <p:txBody>
          <a:bodyPr/>
          <a:lstStyle>
            <a:lvl1pPr>
              <a:defRPr/>
            </a:lvl1pPr>
          </a:lstStyle>
          <a:p>
            <a:pPr>
              <a:defRPr/>
            </a:pPr>
            <a:r>
              <a:rPr lang="en-US"/>
              <a:t>Copyright © 2010 Pearson Education, Inc. Publishing as Prentice Hall</a:t>
            </a:r>
            <a:endParaRPr lang="en-US">
              <a:solidFill>
                <a:srgbClr val="FFFBD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F2CF1B-D96A-4274-BDD1-F1BF568CAAAA}" type="slidenum">
              <a:rPr lang="en-US"/>
              <a:pPr>
                <a:defRPr/>
              </a:pPr>
              <a:t>‹#›</a:t>
            </a:fld>
            <a:endParaRPr lang="en-US" b="1"/>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dt" sz="half" idx="11"/>
          </p:nvPr>
        </p:nvSpPr>
        <p:spPr>
          <a:ln/>
        </p:spPr>
        <p:txBody>
          <a:bodyPr/>
          <a:lstStyle>
            <a:lvl1pPr>
              <a:defRPr/>
            </a:lvl1pPr>
          </a:lstStyle>
          <a:p>
            <a:pPr>
              <a:defRPr/>
            </a:pPr>
            <a:r>
              <a:rPr lang="en-US"/>
              <a:t>Copyright © 2010 Pearson Education, Inc. Publishing as Prentice Hall</a:t>
            </a:r>
            <a:endParaRPr lang="en-US">
              <a:solidFill>
                <a:srgbClr val="FFFBDD"/>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0A30A48-D0CC-4410-BB67-7E8DD03A7EA2}" type="slidenum">
              <a:rPr lang="en-US"/>
              <a:pPr>
                <a:defRPr/>
              </a:pPr>
              <a:t>‹#›</a:t>
            </a:fld>
            <a:endParaRPr lang="en-US" b="1"/>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dt" sz="half" idx="11"/>
          </p:nvPr>
        </p:nvSpPr>
        <p:spPr>
          <a:ln/>
        </p:spPr>
        <p:txBody>
          <a:bodyPr/>
          <a:lstStyle>
            <a:lvl1pPr>
              <a:defRPr/>
            </a:lvl1pPr>
          </a:lstStyle>
          <a:p>
            <a:pPr>
              <a:defRPr/>
            </a:pPr>
            <a:r>
              <a:rPr lang="en-US"/>
              <a:t>Copyright © 2010 Pearson Education, Inc. Publishing as Prentice Hall</a:t>
            </a:r>
            <a:endParaRPr lang="en-US">
              <a:solidFill>
                <a:srgbClr val="FFFBDD"/>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B760FB-7A94-4BAB-BA09-CF2DBA149407}" type="slidenum">
              <a:rPr lang="en-US"/>
              <a:pPr>
                <a:defRPr/>
              </a:pPr>
              <a:t>‹#›</a:t>
            </a:fld>
            <a:endParaRPr lang="en-US" b="1"/>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dt" sz="half" idx="11"/>
          </p:nvPr>
        </p:nvSpPr>
        <p:spPr>
          <a:ln/>
        </p:spPr>
        <p:txBody>
          <a:bodyPr/>
          <a:lstStyle>
            <a:lvl1pPr>
              <a:defRPr/>
            </a:lvl1pPr>
          </a:lstStyle>
          <a:p>
            <a:pPr>
              <a:defRPr/>
            </a:pPr>
            <a:r>
              <a:rPr lang="en-US"/>
              <a:t>Copyright © 2010 Pearson Education, Inc. Publishing as Prentice Hall</a:t>
            </a:r>
            <a:endParaRPr lang="en-US">
              <a:solidFill>
                <a:srgbClr val="FFFBDD"/>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7DCAAC-F7F0-4864-B945-CCCCE5888611}" type="slidenum">
              <a:rPr lang="en-US"/>
              <a:pPr>
                <a:defRPr/>
              </a:pPr>
              <a:t>‹#›</a:t>
            </a:fld>
            <a:endParaRPr lang="en-US" b="1"/>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dt" sz="half" idx="11"/>
          </p:nvPr>
        </p:nvSpPr>
        <p:spPr>
          <a:ln/>
        </p:spPr>
        <p:txBody>
          <a:bodyPr/>
          <a:lstStyle>
            <a:lvl1pPr>
              <a:defRPr/>
            </a:lvl1pPr>
          </a:lstStyle>
          <a:p>
            <a:pPr>
              <a:defRPr/>
            </a:pPr>
            <a:r>
              <a:rPr lang="en-US"/>
              <a:t>Copyright © 2010 Pearson Education, Inc. Publishing as Prentice Hall</a:t>
            </a:r>
            <a:endParaRPr lang="en-US">
              <a:solidFill>
                <a:srgbClr val="FFFBD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DE3EED-CC2E-42B6-9137-B7715345A186}" type="slidenum">
              <a:rPr lang="en-US"/>
              <a:pPr>
                <a:defRPr/>
              </a:pPr>
              <a:t>‹#›</a:t>
            </a:fld>
            <a:endParaRPr lang="en-US" b="1"/>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dt" sz="half" idx="11"/>
          </p:nvPr>
        </p:nvSpPr>
        <p:spPr>
          <a:ln/>
        </p:spPr>
        <p:txBody>
          <a:bodyPr/>
          <a:lstStyle>
            <a:lvl1pPr>
              <a:defRPr/>
            </a:lvl1pPr>
          </a:lstStyle>
          <a:p>
            <a:pPr>
              <a:defRPr/>
            </a:pPr>
            <a:r>
              <a:rPr lang="en-US"/>
              <a:t>Copyright © 2010 Pearson Education, Inc. Publishing as Prentice Hall</a:t>
            </a:r>
            <a:endParaRPr lang="en-US">
              <a:solidFill>
                <a:srgbClr val="FFFBD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7E8DAA-EF80-4C77-A134-DB89366454A8}" type="slidenum">
              <a:rPr lang="en-US"/>
              <a:pPr>
                <a:defRPr/>
              </a:pPr>
              <a:t>‹#›</a:t>
            </a:fld>
            <a:endParaRPr lang="en-US" b="1"/>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356"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chemeClr val="bg1"/>
                </a:solidFill>
              </a:defRPr>
            </a:lvl1pPr>
          </a:lstStyle>
          <a:p>
            <a:pPr>
              <a:defRPr/>
            </a:pPr>
            <a:endParaRPr lang="en-US"/>
          </a:p>
        </p:txBody>
      </p:sp>
      <p:sp>
        <p:nvSpPr>
          <p:cNvPr id="100357" name="Rectangle 5"/>
          <p:cNvSpPr>
            <a:spLocks noGrp="1" noChangeArrowheads="1"/>
          </p:cNvSpPr>
          <p:nvPr>
            <p:ph type="dt" sz="half" idx="2"/>
          </p:nvPr>
        </p:nvSpPr>
        <p:spPr bwMode="auto">
          <a:xfrm>
            <a:off x="457200" y="6477000"/>
            <a:ext cx="4343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50">
                <a:solidFill>
                  <a:schemeClr val="tx1"/>
                </a:solidFill>
              </a:defRPr>
            </a:lvl1pPr>
          </a:lstStyle>
          <a:p>
            <a:pPr>
              <a:defRPr/>
            </a:pPr>
            <a:r>
              <a:rPr lang="en-US"/>
              <a:t>Copyright © 2010 Pearson Education, Inc. Publishing as Prentice Hall</a:t>
            </a:r>
            <a:endParaRPr lang="en-US">
              <a:solidFill>
                <a:srgbClr val="FFFBDD"/>
              </a:solidFill>
            </a:endParaRPr>
          </a:p>
        </p:txBody>
      </p:sp>
      <p:sp>
        <p:nvSpPr>
          <p:cNvPr id="100358"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4EDEFE09-954E-4579-8632-7FF35D9A22A3}" type="slidenum">
              <a:rPr lang="en-US"/>
              <a:pPr>
                <a:defRPr/>
              </a:pPr>
              <a:t>‹#›</a:t>
            </a:fld>
            <a:endParaRPr lang="en-US" b="1"/>
          </a:p>
        </p:txBody>
      </p:sp>
      <p:sp>
        <p:nvSpPr>
          <p:cNvPr id="1038" name="Rectangle 14"/>
          <p:cNvSpPr>
            <a:spLocks noChangeArrowheads="1"/>
          </p:cNvSpPr>
          <p:nvPr/>
        </p:nvSpPr>
        <p:spPr bwMode="auto">
          <a:xfrm>
            <a:off x="0" y="0"/>
            <a:ext cx="250825" cy="6858000"/>
          </a:xfrm>
          <a:prstGeom prst="rect">
            <a:avLst/>
          </a:prstGeom>
          <a:solidFill>
            <a:srgbClr val="008000"/>
          </a:solidFill>
          <a:ln w="9525">
            <a:solidFill>
              <a:srgbClr val="008000"/>
            </a:solidFill>
            <a:miter lim="800000"/>
            <a:headEnd/>
            <a:tailEnd/>
          </a:ln>
        </p:spPr>
        <p:txBody>
          <a:bodyPr wrap="none" anchor="ctr"/>
          <a:lstStyle/>
          <a:p>
            <a:pPr>
              <a:defRPr/>
            </a:pPr>
            <a:endParaRPr lang="en-US" sz="18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8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86" r:id="rId12"/>
    <p:sldLayoutId id="2147483687" r:id="rId13"/>
  </p:sldLayoutIdLst>
  <p:transition>
    <p:cut/>
  </p:transition>
  <p:timing>
    <p:tnLst>
      <p:par>
        <p:cTn id="1" dur="indefinite" restart="never" nodeType="tmRoot"/>
      </p:par>
    </p:tnLst>
  </p:timing>
  <p:hf hdr="0" ftr="0"/>
  <p:txStyles>
    <p:titleStyle>
      <a:lvl1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
        <p:nvSpPr>
          <p:cNvPr id="27650" name="Slide Number Placeholder 5"/>
          <p:cNvSpPr>
            <a:spLocks noGrp="1"/>
          </p:cNvSpPr>
          <p:nvPr>
            <p:ph type="sldNum" sz="quarter" idx="12"/>
          </p:nvPr>
        </p:nvSpPr>
        <p:spPr>
          <a:noFill/>
        </p:spPr>
        <p:txBody>
          <a:bodyPr/>
          <a:lstStyle/>
          <a:p>
            <a:fld id="{431371E1-9118-4850-8168-4F1DB7B74157}" type="slidenum">
              <a:rPr lang="en-US" smtClean="0"/>
              <a:pPr/>
              <a:t>1</a:t>
            </a:fld>
            <a:endParaRPr lang="en-US" b="1" smtClean="0"/>
          </a:p>
        </p:txBody>
      </p:sp>
      <p:pic>
        <p:nvPicPr>
          <p:cNvPr id="27651" name="Picture 10" descr="TIA5e.cover_lo-res.tif                                         00000010Macintosh HD                   ABA78158:"/>
          <p:cNvPicPr>
            <a:picLocks noChangeAspect="1" noChangeArrowheads="1"/>
          </p:cNvPicPr>
          <p:nvPr/>
        </p:nvPicPr>
        <p:blipFill>
          <a:blip r:embed="rId3"/>
          <a:stretch>
            <a:fillRect/>
          </a:stretch>
        </p:blipFill>
        <p:spPr bwMode="auto">
          <a:xfrm>
            <a:off x="2292624" y="381000"/>
            <a:ext cx="4388889" cy="5638800"/>
          </a:xfrm>
          <a:prstGeom prst="rect">
            <a:avLst/>
          </a:prstGeom>
          <a:noFill/>
          <a:ln w="9525">
            <a:noFill/>
            <a:miter lim="800000"/>
            <a:headEnd/>
            <a:tailEnd/>
          </a:ln>
        </p:spPr>
      </p:pic>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8C5519E-A0E8-47AD-8447-43378C0DCC7C}" type="slidenum">
              <a:rPr lang="en-US"/>
              <a:pPr>
                <a:defRPr/>
              </a:pPr>
              <a:t>10</a:t>
            </a:fld>
            <a:endParaRPr lang="en-US"/>
          </a:p>
        </p:txBody>
      </p:sp>
      <p:sp>
        <p:nvSpPr>
          <p:cNvPr id="44034" name="Rectangle 4"/>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8437" name="Rectangle 5"/>
          <p:cNvSpPr>
            <a:spLocks noGrp="1" noChangeArrowheads="1"/>
          </p:cNvSpPr>
          <p:nvPr>
            <p:ph type="title"/>
          </p:nvPr>
        </p:nvSpPr>
        <p:spPr/>
        <p:txBody>
          <a:bodyPr/>
          <a:lstStyle/>
          <a:p>
            <a:pPr>
              <a:defRPr/>
            </a:pPr>
            <a:r>
              <a:rPr lang="en-US" dirty="0"/>
              <a:t>Computer Software</a:t>
            </a:r>
          </a:p>
        </p:txBody>
      </p:sp>
      <p:sp>
        <p:nvSpPr>
          <p:cNvPr id="44036" name="Rectangle 6"/>
          <p:cNvSpPr>
            <a:spLocks noGrp="1" noChangeArrowheads="1"/>
          </p:cNvSpPr>
          <p:nvPr>
            <p:ph type="body" idx="1"/>
          </p:nvPr>
        </p:nvSpPr>
        <p:spPr>
          <a:xfrm>
            <a:off x="457200" y="1600200"/>
            <a:ext cx="7620000" cy="4343400"/>
          </a:xfrm>
        </p:spPr>
        <p:txBody>
          <a:bodyPr/>
          <a:lstStyle/>
          <a:p>
            <a:r>
              <a:rPr lang="en-US" smtClean="0">
                <a:effectLst/>
              </a:rPr>
              <a:t>Software: Programs that enable hardware to perform different tasks</a:t>
            </a:r>
          </a:p>
          <a:p>
            <a:pPr lvl="1"/>
            <a:r>
              <a:rPr lang="en-US" smtClean="0">
                <a:effectLst/>
              </a:rPr>
              <a:t>Application software</a:t>
            </a:r>
          </a:p>
          <a:p>
            <a:pPr lvl="1"/>
            <a:r>
              <a:rPr lang="en-US" smtClean="0">
                <a:effectLst/>
              </a:rPr>
              <a:t>System software</a:t>
            </a:r>
          </a:p>
        </p:txBody>
      </p:sp>
      <p:sp>
        <p:nvSpPr>
          <p:cNvPr id="6" name="Date Placeholder 5"/>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Tree>
    <p:extLst>
      <p:ext uri="{BB962C8B-B14F-4D97-AF65-F5344CB8AC3E}">
        <p14:creationId xmlns:p14="http://schemas.microsoft.com/office/powerpoint/2010/main" val="1192883596"/>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8C5519E-A0E8-47AD-8447-43378C0DCC7C}" type="slidenum">
              <a:rPr lang="en-US"/>
              <a:pPr>
                <a:defRPr/>
              </a:pPr>
              <a:t>11</a:t>
            </a:fld>
            <a:endParaRPr lang="en-US"/>
          </a:p>
        </p:txBody>
      </p:sp>
      <p:sp>
        <p:nvSpPr>
          <p:cNvPr id="44034" name="Rectangle 4"/>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8437" name="Rectangle 5"/>
          <p:cNvSpPr>
            <a:spLocks noGrp="1" noChangeArrowheads="1"/>
          </p:cNvSpPr>
          <p:nvPr>
            <p:ph type="title"/>
          </p:nvPr>
        </p:nvSpPr>
        <p:spPr/>
        <p:txBody>
          <a:bodyPr/>
          <a:lstStyle/>
          <a:p>
            <a:pPr>
              <a:defRPr/>
            </a:pPr>
            <a:r>
              <a:rPr lang="en-US" dirty="0"/>
              <a:t>Computer Software</a:t>
            </a:r>
          </a:p>
        </p:txBody>
      </p:sp>
      <p:sp>
        <p:nvSpPr>
          <p:cNvPr id="44036" name="Rectangle 6"/>
          <p:cNvSpPr>
            <a:spLocks noGrp="1" noChangeArrowheads="1"/>
          </p:cNvSpPr>
          <p:nvPr>
            <p:ph type="body" idx="1"/>
          </p:nvPr>
        </p:nvSpPr>
        <p:spPr>
          <a:xfrm>
            <a:off x="457200" y="1600200"/>
            <a:ext cx="7620000" cy="4343400"/>
          </a:xfrm>
        </p:spPr>
        <p:txBody>
          <a:bodyPr/>
          <a:lstStyle/>
          <a:p>
            <a:r>
              <a:rPr lang="en-US" smtClean="0">
                <a:effectLst/>
              </a:rPr>
              <a:t>Software: Programs that enable hardware to perform different tasks</a:t>
            </a:r>
          </a:p>
          <a:p>
            <a:pPr lvl="1"/>
            <a:r>
              <a:rPr lang="en-US" smtClean="0">
                <a:effectLst/>
              </a:rPr>
              <a:t>Application software</a:t>
            </a:r>
          </a:p>
          <a:p>
            <a:pPr lvl="1"/>
            <a:r>
              <a:rPr lang="en-US" smtClean="0">
                <a:effectLst/>
              </a:rPr>
              <a:t>System software</a:t>
            </a:r>
          </a:p>
        </p:txBody>
      </p:sp>
      <p:sp>
        <p:nvSpPr>
          <p:cNvPr id="6" name="Date Placeholder 5"/>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Tree>
    <p:extLst>
      <p:ext uri="{BB962C8B-B14F-4D97-AF65-F5344CB8AC3E}">
        <p14:creationId xmlns:p14="http://schemas.microsoft.com/office/powerpoint/2010/main" val="1192883596"/>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97DDA05-A1C0-4AAE-A9B6-C69F4D114572}" type="slidenum">
              <a:rPr lang="en-US"/>
              <a:pPr>
                <a:defRPr/>
              </a:pPr>
              <a:t>12</a:t>
            </a:fld>
            <a:endParaRPr lang="en-US"/>
          </a:p>
        </p:txBody>
      </p:sp>
      <p:sp>
        <p:nvSpPr>
          <p:cNvPr id="46082" name="Rectangle 4"/>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24581" name="Rectangle 5"/>
          <p:cNvSpPr>
            <a:spLocks noGrp="1" noChangeArrowheads="1"/>
          </p:cNvSpPr>
          <p:nvPr>
            <p:ph type="ctrTitle"/>
          </p:nvPr>
        </p:nvSpPr>
        <p:spPr>
          <a:xfrm>
            <a:off x="533400" y="152400"/>
            <a:ext cx="7772400" cy="1295400"/>
          </a:xfrm>
        </p:spPr>
        <p:txBody>
          <a:bodyPr/>
          <a:lstStyle/>
          <a:p>
            <a:pPr>
              <a:defRPr/>
            </a:pPr>
            <a:r>
              <a:rPr lang="en-US" dirty="0"/>
              <a:t>Computer Hardware</a:t>
            </a:r>
          </a:p>
        </p:txBody>
      </p:sp>
      <p:pic>
        <p:nvPicPr>
          <p:cNvPr id="46084" name="Picture 16" descr="evans5_2_3.jpg                                                 000344F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75" y="1284288"/>
            <a:ext cx="5432425" cy="511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Tree>
    <p:extLst>
      <p:ext uri="{BB962C8B-B14F-4D97-AF65-F5344CB8AC3E}">
        <p14:creationId xmlns:p14="http://schemas.microsoft.com/office/powerpoint/2010/main" val="1014428985"/>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4BE15E53-C1C0-4E94-AE94-C82888E9DE1A}" type="slidenum">
              <a:rPr lang="en-US"/>
              <a:pPr>
                <a:defRPr/>
              </a:pPr>
              <a:t>13</a:t>
            </a:fld>
            <a:endParaRPr lang="en-US"/>
          </a:p>
        </p:txBody>
      </p:sp>
      <p:sp>
        <p:nvSpPr>
          <p:cNvPr id="48130" name="Rectangle 4"/>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26629" name="Rectangle 5"/>
          <p:cNvSpPr>
            <a:spLocks noGrp="1" noChangeArrowheads="1"/>
          </p:cNvSpPr>
          <p:nvPr>
            <p:ph type="title"/>
          </p:nvPr>
        </p:nvSpPr>
        <p:spPr/>
        <p:txBody>
          <a:bodyPr/>
          <a:lstStyle/>
          <a:p>
            <a:pPr>
              <a:defRPr/>
            </a:pPr>
            <a:r>
              <a:rPr lang="en-US" dirty="0"/>
              <a:t>Input Devices</a:t>
            </a:r>
          </a:p>
        </p:txBody>
      </p:sp>
      <p:sp>
        <p:nvSpPr>
          <p:cNvPr id="26630" name="Rectangle 6"/>
          <p:cNvSpPr>
            <a:spLocks noGrp="1" noChangeArrowheads="1"/>
          </p:cNvSpPr>
          <p:nvPr>
            <p:ph type="body" sz="half" idx="1"/>
          </p:nvPr>
        </p:nvSpPr>
        <p:spPr>
          <a:xfrm>
            <a:off x="457200" y="1295400"/>
            <a:ext cx="8229600" cy="4525963"/>
          </a:xfrm>
        </p:spPr>
        <p:txBody>
          <a:bodyPr/>
          <a:lstStyle/>
          <a:p>
            <a:pPr>
              <a:lnSpc>
                <a:spcPct val="90000"/>
              </a:lnSpc>
              <a:defRPr/>
            </a:pPr>
            <a:r>
              <a:rPr lang="en-US" dirty="0">
                <a:effectLst/>
              </a:rPr>
              <a:t>Devices used to enter information or instructions into the computer</a:t>
            </a:r>
          </a:p>
          <a:p>
            <a:pPr lvl="1">
              <a:lnSpc>
                <a:spcPct val="90000"/>
              </a:lnSpc>
              <a:defRPr/>
            </a:pPr>
            <a:r>
              <a:rPr lang="en-US" dirty="0">
                <a:effectLst/>
              </a:rPr>
              <a:t>Keyboard</a:t>
            </a:r>
          </a:p>
          <a:p>
            <a:pPr lvl="1">
              <a:lnSpc>
                <a:spcPct val="90000"/>
              </a:lnSpc>
              <a:defRPr/>
            </a:pPr>
            <a:r>
              <a:rPr lang="en-US" dirty="0">
                <a:effectLst/>
              </a:rPr>
              <a:t>Mouse/</a:t>
            </a:r>
            <a:br>
              <a:rPr lang="en-US" dirty="0">
                <a:effectLst/>
              </a:rPr>
            </a:br>
            <a:r>
              <a:rPr lang="en-US" dirty="0">
                <a:effectLst/>
              </a:rPr>
              <a:t>pointing device</a:t>
            </a:r>
          </a:p>
          <a:p>
            <a:pPr lvl="1">
              <a:lnSpc>
                <a:spcPct val="90000"/>
              </a:lnSpc>
              <a:defRPr/>
            </a:pPr>
            <a:r>
              <a:rPr lang="en-US" dirty="0" smtClean="0">
                <a:effectLst/>
              </a:rPr>
              <a:t>Stylus</a:t>
            </a:r>
          </a:p>
          <a:p>
            <a:pPr lvl="1">
              <a:lnSpc>
                <a:spcPct val="90000"/>
              </a:lnSpc>
              <a:defRPr/>
            </a:pPr>
            <a:r>
              <a:rPr lang="en-US" dirty="0" smtClean="0">
                <a:effectLst/>
              </a:rPr>
              <a:t>Scanner</a:t>
            </a:r>
            <a:endParaRPr lang="en-US" dirty="0">
              <a:effectLst/>
            </a:endParaRPr>
          </a:p>
          <a:p>
            <a:pPr lvl="1">
              <a:lnSpc>
                <a:spcPct val="90000"/>
              </a:lnSpc>
              <a:defRPr/>
            </a:pPr>
            <a:r>
              <a:rPr lang="en-US" dirty="0">
                <a:effectLst/>
              </a:rPr>
              <a:t>Digital camera</a:t>
            </a:r>
          </a:p>
          <a:p>
            <a:pPr lvl="1">
              <a:lnSpc>
                <a:spcPct val="90000"/>
              </a:lnSpc>
              <a:defRPr/>
            </a:pPr>
            <a:r>
              <a:rPr lang="en-US" dirty="0" smtClean="0">
                <a:effectLst/>
              </a:rPr>
              <a:t>Microphone </a:t>
            </a:r>
          </a:p>
          <a:p>
            <a:pPr lvl="1">
              <a:lnSpc>
                <a:spcPct val="90000"/>
              </a:lnSpc>
              <a:defRPr/>
            </a:pPr>
            <a:endParaRPr lang="en-US" dirty="0"/>
          </a:p>
        </p:txBody>
      </p:sp>
      <p:sp>
        <p:nvSpPr>
          <p:cNvPr id="6" name="Date Placeholder 5"/>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pic>
        <p:nvPicPr>
          <p:cNvPr id="48134" name="Picture 10" descr="evans5e_ch02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393950"/>
            <a:ext cx="3233738"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284840"/>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2D1CCE80-E85A-45BE-AD4B-FCD9FF46ADB9}" type="slidenum">
              <a:rPr lang="en-US"/>
              <a:pPr>
                <a:defRPr/>
              </a:pPr>
              <a:t>14</a:t>
            </a:fld>
            <a:endParaRPr lang="en-US"/>
          </a:p>
        </p:txBody>
      </p:sp>
      <p:sp>
        <p:nvSpPr>
          <p:cNvPr id="68610" name="Rectangle 4"/>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49157" name="Rectangle 5"/>
          <p:cNvSpPr>
            <a:spLocks noGrp="1" noChangeArrowheads="1"/>
          </p:cNvSpPr>
          <p:nvPr>
            <p:ph type="title"/>
          </p:nvPr>
        </p:nvSpPr>
        <p:spPr/>
        <p:txBody>
          <a:bodyPr/>
          <a:lstStyle/>
          <a:p>
            <a:pPr>
              <a:defRPr/>
            </a:pPr>
            <a:r>
              <a:rPr lang="en-US" dirty="0"/>
              <a:t>Output Devices</a:t>
            </a:r>
          </a:p>
        </p:txBody>
      </p:sp>
      <p:sp>
        <p:nvSpPr>
          <p:cNvPr id="68612" name="Rectangle 6"/>
          <p:cNvSpPr>
            <a:spLocks noGrp="1" noChangeArrowheads="1"/>
          </p:cNvSpPr>
          <p:nvPr>
            <p:ph type="body" sz="half" idx="1"/>
          </p:nvPr>
        </p:nvSpPr>
        <p:spPr>
          <a:xfrm>
            <a:off x="457200" y="1600200"/>
            <a:ext cx="8001000" cy="4525963"/>
          </a:xfrm>
        </p:spPr>
        <p:txBody>
          <a:bodyPr/>
          <a:lstStyle/>
          <a:p>
            <a:r>
              <a:rPr lang="en-US" smtClean="0">
                <a:effectLst/>
                <a:latin typeface="Helvetica"/>
              </a:rPr>
              <a:t>Send processed data out of the computer</a:t>
            </a:r>
          </a:p>
          <a:p>
            <a:pPr lvl="1"/>
            <a:r>
              <a:rPr lang="en-US" smtClean="0">
                <a:effectLst/>
              </a:rPr>
              <a:t>Monitors</a:t>
            </a:r>
          </a:p>
          <a:p>
            <a:pPr lvl="1"/>
            <a:r>
              <a:rPr lang="en-US" smtClean="0">
                <a:effectLst/>
              </a:rPr>
              <a:t>Printers</a:t>
            </a:r>
          </a:p>
          <a:p>
            <a:r>
              <a:rPr lang="en-US" smtClean="0">
                <a:effectLst/>
              </a:rPr>
              <a:t>Output devices make:</a:t>
            </a:r>
          </a:p>
          <a:p>
            <a:pPr lvl="1"/>
            <a:r>
              <a:rPr lang="en-US" smtClean="0">
                <a:effectLst/>
              </a:rPr>
              <a:t>Soft copies (video, sounds, control signals)</a:t>
            </a:r>
          </a:p>
          <a:p>
            <a:pPr lvl="1"/>
            <a:r>
              <a:rPr lang="en-US" smtClean="0">
                <a:effectLst/>
              </a:rPr>
              <a:t>Hard copies (print)</a:t>
            </a:r>
          </a:p>
        </p:txBody>
      </p:sp>
      <p:sp>
        <p:nvSpPr>
          <p:cNvPr id="6" name="Date Placeholder 5"/>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Tree>
    <p:extLst>
      <p:ext uri="{BB962C8B-B14F-4D97-AF65-F5344CB8AC3E}">
        <p14:creationId xmlns:p14="http://schemas.microsoft.com/office/powerpoint/2010/main" val="1288892738"/>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1146FB80-B847-470A-BC94-EF2DF3FCCD20}" type="slidenum">
              <a:rPr lang="en-US"/>
              <a:pPr>
                <a:defRPr/>
              </a:pPr>
              <a:t>15</a:t>
            </a:fld>
            <a:endParaRPr lang="en-US"/>
          </a:p>
        </p:txBody>
      </p:sp>
      <p:sp>
        <p:nvSpPr>
          <p:cNvPr id="93186" name="Rectangle 4"/>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73733" name="Rectangle 5"/>
          <p:cNvSpPr>
            <a:spLocks noGrp="1" noChangeArrowheads="1"/>
          </p:cNvSpPr>
          <p:nvPr>
            <p:ph type="title"/>
          </p:nvPr>
        </p:nvSpPr>
        <p:spPr>
          <a:xfrm>
            <a:off x="609600" y="304800"/>
            <a:ext cx="8229600" cy="1143000"/>
          </a:xfrm>
        </p:spPr>
        <p:txBody>
          <a:bodyPr/>
          <a:lstStyle/>
          <a:p>
            <a:pPr>
              <a:defRPr/>
            </a:pPr>
            <a:r>
              <a:rPr lang="en-US"/>
              <a:t>Power Controls</a:t>
            </a:r>
          </a:p>
        </p:txBody>
      </p:sp>
      <p:sp>
        <p:nvSpPr>
          <p:cNvPr id="93188" name="Rectangle 6"/>
          <p:cNvSpPr>
            <a:spLocks noGrp="1" noChangeArrowheads="1"/>
          </p:cNvSpPr>
          <p:nvPr>
            <p:ph type="body" sz="half" idx="1"/>
          </p:nvPr>
        </p:nvSpPr>
        <p:spPr>
          <a:xfrm>
            <a:off x="457200" y="1600200"/>
            <a:ext cx="7315200" cy="4648200"/>
          </a:xfrm>
        </p:spPr>
        <p:txBody>
          <a:bodyPr/>
          <a:lstStyle/>
          <a:p>
            <a:r>
              <a:rPr lang="en-US" smtClean="0">
                <a:effectLst/>
              </a:rPr>
              <a:t>Power-on button: Turns on</a:t>
            </a:r>
            <a:r>
              <a:rPr lang="en-US" i="1" smtClean="0">
                <a:effectLst/>
              </a:rPr>
              <a:t> </a:t>
            </a:r>
            <a:r>
              <a:rPr lang="en-US" smtClean="0">
                <a:effectLst/>
              </a:rPr>
              <a:t>system, should not be used</a:t>
            </a:r>
            <a:r>
              <a:rPr lang="en-US" i="1" smtClean="0">
                <a:effectLst/>
              </a:rPr>
              <a:t> </a:t>
            </a:r>
            <a:r>
              <a:rPr lang="en-US" smtClean="0">
                <a:effectLst/>
              </a:rPr>
              <a:t>to turn it off</a:t>
            </a:r>
            <a:r>
              <a:rPr lang="en-US" i="1" smtClean="0">
                <a:effectLst/>
                <a:latin typeface="Palatino"/>
              </a:rPr>
              <a:t> </a:t>
            </a:r>
          </a:p>
          <a:p>
            <a:r>
              <a:rPr lang="en-US" smtClean="0">
                <a:effectLst/>
              </a:rPr>
              <a:t>Other options:</a:t>
            </a:r>
            <a:r>
              <a:rPr lang="en-US" i="1" smtClean="0">
                <a:effectLst/>
                <a:latin typeface="Palatino"/>
              </a:rPr>
              <a:t> </a:t>
            </a:r>
          </a:p>
          <a:p>
            <a:pPr lvl="1"/>
            <a:r>
              <a:rPr lang="en-US" smtClean="0">
                <a:effectLst/>
              </a:rPr>
              <a:t>Sleep mode</a:t>
            </a:r>
          </a:p>
          <a:p>
            <a:pPr lvl="1"/>
            <a:r>
              <a:rPr lang="en-US" smtClean="0">
                <a:effectLst/>
              </a:rPr>
              <a:t>Hibernation</a:t>
            </a:r>
          </a:p>
          <a:p>
            <a:pPr lvl="1"/>
            <a:r>
              <a:rPr lang="en-US" smtClean="0">
                <a:effectLst/>
              </a:rPr>
              <a:t>Warm boot</a:t>
            </a:r>
          </a:p>
        </p:txBody>
      </p:sp>
      <p:sp>
        <p:nvSpPr>
          <p:cNvPr id="6" name="Date Placeholder 5"/>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Tree>
    <p:extLst>
      <p:ext uri="{BB962C8B-B14F-4D97-AF65-F5344CB8AC3E}">
        <p14:creationId xmlns:p14="http://schemas.microsoft.com/office/powerpoint/2010/main" val="1081295203"/>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3B8FD85-7403-4D9F-BBC4-D01D223CFD8B}" type="slidenum">
              <a:rPr lang="en-US"/>
              <a:pPr>
                <a:defRPr/>
              </a:pPr>
              <a:t>16</a:t>
            </a:fld>
            <a:endParaRPr lang="en-US"/>
          </a:p>
        </p:txBody>
      </p:sp>
      <p:sp>
        <p:nvSpPr>
          <p:cNvPr id="101378" name="Rectangle 4"/>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81925" name="Rectangle 5"/>
          <p:cNvSpPr>
            <a:spLocks noGrp="1" noChangeArrowheads="1"/>
          </p:cNvSpPr>
          <p:nvPr>
            <p:ph type="title"/>
          </p:nvPr>
        </p:nvSpPr>
        <p:spPr/>
        <p:txBody>
          <a:bodyPr/>
          <a:lstStyle/>
          <a:p>
            <a:pPr>
              <a:defRPr/>
            </a:pPr>
            <a:r>
              <a:rPr lang="en-US"/>
              <a:t>Storage Media Capabilities</a:t>
            </a:r>
          </a:p>
        </p:txBody>
      </p:sp>
      <p:sp>
        <p:nvSpPr>
          <p:cNvPr id="101380" name="Rectangle 8"/>
          <p:cNvSpPr>
            <a:spLocks noChangeArrowheads="1"/>
          </p:cNvSpPr>
          <p:nvPr/>
        </p:nvSpPr>
        <p:spPr bwMode="auto">
          <a:xfrm>
            <a:off x="457200" y="1219200"/>
            <a:ext cx="8686800" cy="381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pic>
        <p:nvPicPr>
          <p:cNvPr id="101381" name="Picture 9" descr="evans5_2_30.jpg                                                000344F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5598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Tree>
    <p:extLst>
      <p:ext uri="{BB962C8B-B14F-4D97-AF65-F5344CB8AC3E}">
        <p14:creationId xmlns:p14="http://schemas.microsoft.com/office/powerpoint/2010/main" val="2370132596"/>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E7D3E64-8688-4F29-9859-54178B1A3507}" type="slidenum">
              <a:rPr lang="en-US"/>
              <a:pPr>
                <a:defRPr/>
              </a:pPr>
              <a:t>17</a:t>
            </a:fld>
            <a:endParaRPr lang="en-US"/>
          </a:p>
        </p:txBody>
      </p:sp>
      <p:sp>
        <p:nvSpPr>
          <p:cNvPr id="103426" name="Rectangle 2"/>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31075" name="Rectangle 3"/>
          <p:cNvSpPr>
            <a:spLocks noGrp="1" noChangeArrowheads="1"/>
          </p:cNvSpPr>
          <p:nvPr>
            <p:ph type="title"/>
          </p:nvPr>
        </p:nvSpPr>
        <p:spPr/>
        <p:txBody>
          <a:bodyPr/>
          <a:lstStyle/>
          <a:p>
            <a:pPr>
              <a:defRPr/>
            </a:pPr>
            <a:r>
              <a:rPr lang="en-US" dirty="0"/>
              <a:t>On the Back</a:t>
            </a:r>
          </a:p>
        </p:txBody>
      </p:sp>
      <p:sp>
        <p:nvSpPr>
          <p:cNvPr id="103428" name="Rectangle 4"/>
          <p:cNvSpPr>
            <a:spLocks noGrp="1" noChangeArrowheads="1"/>
          </p:cNvSpPr>
          <p:nvPr>
            <p:ph type="body" idx="1"/>
          </p:nvPr>
        </p:nvSpPr>
        <p:spPr>
          <a:xfrm>
            <a:off x="457200" y="1600200"/>
            <a:ext cx="4267200" cy="4525963"/>
          </a:xfrm>
        </p:spPr>
        <p:txBody>
          <a:bodyPr/>
          <a:lstStyle/>
          <a:p>
            <a:pPr>
              <a:lnSpc>
                <a:spcPct val="90000"/>
              </a:lnSpc>
            </a:pPr>
            <a:r>
              <a:rPr lang="en-US" smtClean="0">
                <a:effectLst/>
              </a:rPr>
              <a:t>Ports for peripherals</a:t>
            </a:r>
          </a:p>
          <a:p>
            <a:pPr>
              <a:lnSpc>
                <a:spcPct val="90000"/>
              </a:lnSpc>
            </a:pPr>
            <a:r>
              <a:rPr lang="en-US" smtClean="0">
                <a:effectLst/>
              </a:rPr>
              <a:t>Types of ports:</a:t>
            </a:r>
          </a:p>
          <a:p>
            <a:pPr lvl="1">
              <a:lnSpc>
                <a:spcPct val="90000"/>
              </a:lnSpc>
            </a:pPr>
            <a:r>
              <a:rPr lang="en-US" smtClean="0">
                <a:effectLst/>
              </a:rPr>
              <a:t>Serial and parallel</a:t>
            </a:r>
          </a:p>
          <a:p>
            <a:pPr lvl="1">
              <a:lnSpc>
                <a:spcPct val="90000"/>
              </a:lnSpc>
            </a:pPr>
            <a:r>
              <a:rPr lang="en-US" smtClean="0">
                <a:effectLst/>
              </a:rPr>
              <a:t>Audio and video</a:t>
            </a:r>
          </a:p>
          <a:p>
            <a:pPr lvl="1">
              <a:lnSpc>
                <a:spcPct val="90000"/>
              </a:lnSpc>
            </a:pPr>
            <a:r>
              <a:rPr lang="en-US" smtClean="0">
                <a:effectLst/>
              </a:rPr>
              <a:t>USB</a:t>
            </a:r>
          </a:p>
          <a:p>
            <a:pPr lvl="1">
              <a:lnSpc>
                <a:spcPct val="90000"/>
              </a:lnSpc>
            </a:pPr>
            <a:r>
              <a:rPr lang="en-US" smtClean="0">
                <a:effectLst/>
              </a:rPr>
              <a:t>FireWire</a:t>
            </a:r>
          </a:p>
          <a:p>
            <a:pPr lvl="1">
              <a:lnSpc>
                <a:spcPct val="90000"/>
              </a:lnSpc>
            </a:pPr>
            <a:r>
              <a:rPr lang="en-US" smtClean="0">
                <a:effectLst/>
              </a:rPr>
              <a:t>Connectivity</a:t>
            </a:r>
          </a:p>
          <a:p>
            <a:pPr lvl="2">
              <a:lnSpc>
                <a:spcPct val="90000"/>
              </a:lnSpc>
            </a:pPr>
            <a:r>
              <a:rPr lang="en-US" smtClean="0">
                <a:effectLst/>
              </a:rPr>
              <a:t>Ethernet</a:t>
            </a:r>
          </a:p>
          <a:p>
            <a:pPr lvl="2">
              <a:lnSpc>
                <a:spcPct val="90000"/>
              </a:lnSpc>
            </a:pPr>
            <a:r>
              <a:rPr lang="en-US" smtClean="0">
                <a:effectLst/>
              </a:rPr>
              <a:t>Modem</a:t>
            </a:r>
          </a:p>
        </p:txBody>
      </p:sp>
      <p:pic>
        <p:nvPicPr>
          <p:cNvPr id="103429" name="Picture 5" descr="evans4_2_28.jpg                                                00030BC2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1295400"/>
            <a:ext cx="378618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Tree>
    <p:extLst>
      <p:ext uri="{BB962C8B-B14F-4D97-AF65-F5344CB8AC3E}">
        <p14:creationId xmlns:p14="http://schemas.microsoft.com/office/powerpoint/2010/main" val="4041068353"/>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p:cNvSpPr>
            <a:spLocks noGrp="1"/>
          </p:cNvSpPr>
          <p:nvPr>
            <p:ph type="sldNum" sz="quarter" idx="12"/>
          </p:nvPr>
        </p:nvSpPr>
        <p:spPr/>
        <p:txBody>
          <a:bodyPr/>
          <a:lstStyle/>
          <a:p>
            <a:pPr>
              <a:defRPr/>
            </a:pPr>
            <a:fld id="{5E4CEE0D-2504-4447-A1C7-30FBF6C0F63A}" type="slidenum">
              <a:rPr lang="en-US"/>
              <a:pPr>
                <a:defRPr/>
              </a:pPr>
              <a:t>18</a:t>
            </a:fld>
            <a:endParaRPr lang="en-US"/>
          </a:p>
        </p:txBody>
      </p:sp>
      <p:sp>
        <p:nvSpPr>
          <p:cNvPr id="105474" name="Rectangle 4"/>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86021" name="Rectangle 5"/>
          <p:cNvSpPr>
            <a:spLocks noGrp="1" noChangeArrowheads="1"/>
          </p:cNvSpPr>
          <p:nvPr>
            <p:ph type="title"/>
          </p:nvPr>
        </p:nvSpPr>
        <p:spPr/>
        <p:txBody>
          <a:bodyPr/>
          <a:lstStyle/>
          <a:p>
            <a:pPr>
              <a:defRPr/>
            </a:pPr>
            <a:r>
              <a:rPr lang="en-US"/>
              <a:t>Inside the System Unit</a:t>
            </a:r>
          </a:p>
        </p:txBody>
      </p:sp>
      <p:sp>
        <p:nvSpPr>
          <p:cNvPr id="105476" name="Rectangle 6"/>
          <p:cNvSpPr>
            <a:spLocks noGrp="1" noChangeArrowheads="1"/>
          </p:cNvSpPr>
          <p:nvPr>
            <p:ph type="body" sz="half" idx="1"/>
          </p:nvPr>
        </p:nvSpPr>
        <p:spPr>
          <a:xfrm>
            <a:off x="457200" y="1600200"/>
            <a:ext cx="3581400" cy="4525963"/>
          </a:xfrm>
        </p:spPr>
        <p:txBody>
          <a:bodyPr anchor="ctr"/>
          <a:lstStyle/>
          <a:p>
            <a:pPr>
              <a:lnSpc>
                <a:spcPct val="90000"/>
              </a:lnSpc>
            </a:pPr>
            <a:r>
              <a:rPr lang="en-US" sz="2800" smtClean="0">
                <a:effectLst/>
              </a:rPr>
              <a:t>Essential electronic components used to process data</a:t>
            </a:r>
          </a:p>
          <a:p>
            <a:pPr>
              <a:lnSpc>
                <a:spcPct val="90000"/>
              </a:lnSpc>
            </a:pPr>
            <a:r>
              <a:rPr lang="en-US" sz="2800" smtClean="0">
                <a:effectLst/>
              </a:rPr>
              <a:t>Types of components:</a:t>
            </a:r>
          </a:p>
          <a:p>
            <a:pPr lvl="1">
              <a:lnSpc>
                <a:spcPct val="90000"/>
              </a:lnSpc>
            </a:pPr>
            <a:r>
              <a:rPr lang="en-US" sz="2400" smtClean="0">
                <a:effectLst/>
              </a:rPr>
              <a:t>Power supply</a:t>
            </a:r>
          </a:p>
          <a:p>
            <a:pPr lvl="1">
              <a:lnSpc>
                <a:spcPct val="90000"/>
              </a:lnSpc>
            </a:pPr>
            <a:r>
              <a:rPr lang="en-US" sz="2400" smtClean="0">
                <a:effectLst/>
              </a:rPr>
              <a:t>Hard disk drive</a:t>
            </a:r>
          </a:p>
          <a:p>
            <a:pPr lvl="1">
              <a:lnSpc>
                <a:spcPct val="90000"/>
              </a:lnSpc>
            </a:pPr>
            <a:r>
              <a:rPr lang="en-US" sz="2400" smtClean="0">
                <a:effectLst/>
              </a:rPr>
              <a:t>Motherboard</a:t>
            </a:r>
          </a:p>
          <a:p>
            <a:pPr lvl="1">
              <a:lnSpc>
                <a:spcPct val="90000"/>
              </a:lnSpc>
            </a:pPr>
            <a:r>
              <a:rPr lang="en-US" sz="2400" smtClean="0">
                <a:effectLst/>
              </a:rPr>
              <a:t>CPU</a:t>
            </a:r>
          </a:p>
          <a:p>
            <a:pPr lvl="1">
              <a:lnSpc>
                <a:spcPct val="90000"/>
              </a:lnSpc>
            </a:pPr>
            <a:r>
              <a:rPr lang="en-US" sz="2400" smtClean="0">
                <a:effectLst/>
              </a:rPr>
              <a:t>Expansion cards</a:t>
            </a:r>
          </a:p>
        </p:txBody>
      </p:sp>
      <p:sp>
        <p:nvSpPr>
          <p:cNvPr id="105477" name="Line 7"/>
          <p:cNvSpPr>
            <a:spLocks noChangeShapeType="1"/>
          </p:cNvSpPr>
          <p:nvPr/>
        </p:nvSpPr>
        <p:spPr bwMode="auto">
          <a:xfrm flipV="1">
            <a:off x="3201988" y="3278188"/>
            <a:ext cx="1978025" cy="454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105478" name="Line 8"/>
          <p:cNvSpPr>
            <a:spLocks noChangeShapeType="1"/>
          </p:cNvSpPr>
          <p:nvPr/>
        </p:nvSpPr>
        <p:spPr bwMode="auto">
          <a:xfrm>
            <a:off x="3127375" y="4194175"/>
            <a:ext cx="2740025" cy="6064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105479" name="Line 9"/>
          <p:cNvSpPr>
            <a:spLocks noChangeShapeType="1"/>
          </p:cNvSpPr>
          <p:nvPr/>
        </p:nvSpPr>
        <p:spPr bwMode="auto">
          <a:xfrm flipV="1">
            <a:off x="2211388" y="4192588"/>
            <a:ext cx="4035425" cy="454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105480" name="Line 10"/>
          <p:cNvSpPr>
            <a:spLocks noChangeShapeType="1"/>
          </p:cNvSpPr>
          <p:nvPr/>
        </p:nvSpPr>
        <p:spPr bwMode="auto">
          <a:xfrm flipV="1">
            <a:off x="3430588" y="3506788"/>
            <a:ext cx="3883025" cy="15208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105481" name="Line 11"/>
          <p:cNvSpPr>
            <a:spLocks noChangeShapeType="1"/>
          </p:cNvSpPr>
          <p:nvPr/>
        </p:nvSpPr>
        <p:spPr bwMode="auto">
          <a:xfrm flipV="1">
            <a:off x="4192588" y="5259388"/>
            <a:ext cx="2968625" cy="3778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105482" name="Line 12"/>
          <p:cNvSpPr>
            <a:spLocks noChangeShapeType="1"/>
          </p:cNvSpPr>
          <p:nvPr/>
        </p:nvSpPr>
        <p:spPr bwMode="auto">
          <a:xfrm flipV="1">
            <a:off x="4344988" y="5411788"/>
            <a:ext cx="2968625" cy="3778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pic>
        <p:nvPicPr>
          <p:cNvPr id="105483" name="Picture 14" descr="evans4_2_29.jpg                                                00030BC2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752600"/>
            <a:ext cx="4953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ate Placeholder 12"/>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Tree>
    <p:extLst>
      <p:ext uri="{BB962C8B-B14F-4D97-AF65-F5344CB8AC3E}">
        <p14:creationId xmlns:p14="http://schemas.microsoft.com/office/powerpoint/2010/main" val="739924942"/>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CC7AC43-3A42-4C0B-96E0-998F5B521BC3}" type="slidenum">
              <a:rPr lang="en-US"/>
              <a:pPr>
                <a:defRPr/>
              </a:pPr>
              <a:t>19</a:t>
            </a:fld>
            <a:endParaRPr lang="en-US"/>
          </a:p>
        </p:txBody>
      </p:sp>
      <p:sp>
        <p:nvSpPr>
          <p:cNvPr id="109570" name="Rectangle 4"/>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90117" name="Rectangle 5"/>
          <p:cNvSpPr>
            <a:spLocks noGrp="1" noChangeArrowheads="1"/>
          </p:cNvSpPr>
          <p:nvPr>
            <p:ph type="title"/>
          </p:nvPr>
        </p:nvSpPr>
        <p:spPr/>
        <p:txBody>
          <a:bodyPr/>
          <a:lstStyle/>
          <a:p>
            <a:pPr>
              <a:defRPr/>
            </a:pPr>
            <a:r>
              <a:rPr lang="en-US"/>
              <a:t>Central Processing Unit (CPU)</a:t>
            </a:r>
          </a:p>
        </p:txBody>
      </p:sp>
      <p:sp>
        <p:nvSpPr>
          <p:cNvPr id="109572" name="Rectangle 6"/>
          <p:cNvSpPr>
            <a:spLocks noGrp="1" noChangeArrowheads="1"/>
          </p:cNvSpPr>
          <p:nvPr>
            <p:ph type="body" idx="1"/>
          </p:nvPr>
        </p:nvSpPr>
        <p:spPr>
          <a:xfrm>
            <a:off x="334963" y="1431925"/>
            <a:ext cx="8335962" cy="2073275"/>
          </a:xfrm>
        </p:spPr>
        <p:txBody>
          <a:bodyPr/>
          <a:lstStyle/>
          <a:p>
            <a:r>
              <a:rPr lang="en-US" smtClean="0">
                <a:effectLst/>
              </a:rPr>
              <a:t>Referred to as the “brains” of the computer</a:t>
            </a:r>
          </a:p>
          <a:p>
            <a:r>
              <a:rPr lang="en-US" smtClean="0">
                <a:effectLst/>
              </a:rPr>
              <a:t>Controls all functions of the computer</a:t>
            </a:r>
          </a:p>
          <a:p>
            <a:r>
              <a:rPr lang="en-US" smtClean="0">
                <a:effectLst/>
              </a:rPr>
              <a:t>Processes all commands and instructions</a:t>
            </a:r>
          </a:p>
          <a:p>
            <a:r>
              <a:rPr lang="en-US" smtClean="0">
                <a:effectLst/>
              </a:rPr>
              <a:t>Can perform billions of tasks per second </a:t>
            </a:r>
          </a:p>
        </p:txBody>
      </p:sp>
      <p:sp useBgFill="1">
        <p:nvSpPr>
          <p:cNvPr id="109573" name="Rectangle 8"/>
          <p:cNvSpPr>
            <a:spLocks noChangeArrowheads="1"/>
          </p:cNvSpPr>
          <p:nvPr/>
        </p:nvSpPr>
        <p:spPr bwMode="auto">
          <a:xfrm>
            <a:off x="3140075" y="6340475"/>
            <a:ext cx="2254250" cy="517525"/>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pic>
        <p:nvPicPr>
          <p:cNvPr id="109574" name="Picture 9" descr="evans4_6_3.jpg                                                 0002EAE7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892550"/>
            <a:ext cx="380365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Tree>
    <p:extLst>
      <p:ext uri="{BB962C8B-B14F-4D97-AF65-F5344CB8AC3E}">
        <p14:creationId xmlns:p14="http://schemas.microsoft.com/office/powerpoint/2010/main" val="4109642726"/>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
        <p:nvSpPr>
          <p:cNvPr id="29698" name="Slide Number Placeholder 5"/>
          <p:cNvSpPr>
            <a:spLocks noGrp="1"/>
          </p:cNvSpPr>
          <p:nvPr>
            <p:ph type="sldNum" sz="quarter" idx="12"/>
          </p:nvPr>
        </p:nvSpPr>
        <p:spPr>
          <a:noFill/>
        </p:spPr>
        <p:txBody>
          <a:bodyPr/>
          <a:lstStyle/>
          <a:p>
            <a:fld id="{21995506-C6DD-4125-A4C8-70209071E856}" type="slidenum">
              <a:rPr lang="en-US" smtClean="0"/>
              <a:pPr/>
              <a:t>2</a:t>
            </a:fld>
            <a:endParaRPr lang="en-US" b="1" smtClean="0"/>
          </a:p>
        </p:txBody>
      </p:sp>
      <p:sp>
        <p:nvSpPr>
          <p:cNvPr id="65538" name="Rectangle 2"/>
          <p:cNvSpPr>
            <a:spLocks noGrp="1" noChangeArrowheads="1"/>
          </p:cNvSpPr>
          <p:nvPr>
            <p:ph type="title"/>
          </p:nvPr>
        </p:nvSpPr>
        <p:spPr>
          <a:xfrm>
            <a:off x="609600" y="1219200"/>
            <a:ext cx="8229600" cy="1143000"/>
          </a:xfrm>
        </p:spPr>
        <p:txBody>
          <a:bodyPr/>
          <a:lstStyle/>
          <a:p>
            <a:pPr eaLnBrk="1" hangingPunct="1">
              <a:defRPr/>
            </a:pPr>
            <a:r>
              <a:rPr lang="en-US" i="1" dirty="0"/>
              <a:t>Technology in Action</a:t>
            </a:r>
          </a:p>
        </p:txBody>
      </p:sp>
      <p:sp>
        <p:nvSpPr>
          <p:cNvPr id="65539" name="Rectangle 3"/>
          <p:cNvSpPr>
            <a:spLocks noGrp="1" noChangeArrowheads="1"/>
          </p:cNvSpPr>
          <p:nvPr>
            <p:ph type="body" idx="1"/>
          </p:nvPr>
        </p:nvSpPr>
        <p:spPr>
          <a:xfrm>
            <a:off x="685800" y="2819400"/>
            <a:ext cx="7924800" cy="2819400"/>
          </a:xfrm>
        </p:spPr>
        <p:txBody>
          <a:bodyPr/>
          <a:lstStyle/>
          <a:p>
            <a:pPr algn="ctr" eaLnBrk="1" hangingPunct="1">
              <a:buFontTx/>
              <a:buNone/>
              <a:defRPr/>
            </a:pPr>
            <a:r>
              <a:rPr lang="en-US" dirty="0" smtClean="0"/>
              <a:t>Midterm Review</a:t>
            </a:r>
          </a:p>
          <a:p>
            <a:pPr algn="ctr" eaLnBrk="1" hangingPunct="1">
              <a:buFontTx/>
              <a:buNone/>
              <a:defRPr/>
            </a:pPr>
            <a:r>
              <a:rPr lang="en-US" dirty="0" smtClean="0"/>
              <a:t>Chapters 1-7</a:t>
            </a:r>
          </a:p>
          <a:p>
            <a:pPr algn="ctr" eaLnBrk="1" hangingPunct="1">
              <a:buFontTx/>
              <a:buNone/>
              <a:defRPr/>
            </a:pPr>
            <a:endParaRPr lang="en-US" dirty="0" smtClean="0"/>
          </a:p>
          <a:p>
            <a:pPr eaLnBrk="1" hangingPunct="1">
              <a:defRPr/>
            </a:pPr>
            <a:r>
              <a:rPr lang="en-US" sz="2000" dirty="0" smtClean="0"/>
              <a:t>Becoming Computer Literate</a:t>
            </a:r>
          </a:p>
          <a:p>
            <a:pPr eaLnBrk="1" hangingPunct="1">
              <a:defRPr/>
            </a:pPr>
            <a:r>
              <a:rPr lang="en-US" sz="2000" dirty="0" smtClean="0"/>
              <a:t>Crossing the Digital Divide</a:t>
            </a:r>
            <a:endParaRPr lang="en-US" sz="2000" dirty="0" smtClean="0"/>
          </a:p>
          <a:p>
            <a:pPr eaLnBrk="1" hangingPunct="1">
              <a:defRPr/>
            </a:pPr>
            <a:endParaRPr lang="en-US" sz="2000" dirty="0" smtClean="0"/>
          </a:p>
          <a:p>
            <a:pPr marL="0" indent="0" algn="ctr" eaLnBrk="1" hangingPunct="1">
              <a:buNone/>
              <a:defRPr/>
            </a:pPr>
            <a:endParaRPr lang="en-US" sz="1600" dirty="0"/>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F0A8BD7-7088-4B00-84B0-156D3D191DA9}" type="slidenum">
              <a:rPr lang="en-US"/>
              <a:pPr>
                <a:defRPr/>
              </a:pPr>
              <a:t>20</a:t>
            </a:fld>
            <a:endParaRPr lang="en-US"/>
          </a:p>
        </p:txBody>
      </p:sp>
      <p:sp>
        <p:nvSpPr>
          <p:cNvPr id="111618" name="Rectangle 4"/>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92165" name="Rectangle 5"/>
          <p:cNvSpPr>
            <a:spLocks noGrp="1" noChangeArrowheads="1"/>
          </p:cNvSpPr>
          <p:nvPr>
            <p:ph type="title"/>
          </p:nvPr>
        </p:nvSpPr>
        <p:spPr/>
        <p:txBody>
          <a:bodyPr/>
          <a:lstStyle/>
          <a:p>
            <a:pPr>
              <a:defRPr/>
            </a:pPr>
            <a:r>
              <a:rPr lang="en-US"/>
              <a:t>Memory Module</a:t>
            </a:r>
          </a:p>
        </p:txBody>
      </p:sp>
      <p:sp>
        <p:nvSpPr>
          <p:cNvPr id="111620" name="Rectangle 6"/>
          <p:cNvSpPr>
            <a:spLocks noGrp="1" noChangeArrowheads="1"/>
          </p:cNvSpPr>
          <p:nvPr>
            <p:ph type="body" idx="1"/>
          </p:nvPr>
        </p:nvSpPr>
        <p:spPr/>
        <p:txBody>
          <a:bodyPr/>
          <a:lstStyle/>
          <a:p>
            <a:r>
              <a:rPr lang="en-US" smtClean="0">
                <a:effectLst/>
              </a:rPr>
              <a:t>Random access memory (RAM)</a:t>
            </a:r>
          </a:p>
          <a:p>
            <a:r>
              <a:rPr lang="en-US" smtClean="0">
                <a:effectLst/>
              </a:rPr>
              <a:t>Stores instructions and data</a:t>
            </a:r>
          </a:p>
          <a:p>
            <a:r>
              <a:rPr lang="en-US" smtClean="0">
                <a:effectLst/>
              </a:rPr>
              <a:t>Temporary (volatile) storage</a:t>
            </a:r>
          </a:p>
          <a:p>
            <a:r>
              <a:rPr lang="en-US" smtClean="0">
                <a:effectLst/>
              </a:rPr>
              <a:t>Operates in nanoseconds</a:t>
            </a:r>
          </a:p>
        </p:txBody>
      </p:sp>
      <p:pic>
        <p:nvPicPr>
          <p:cNvPr id="111621" name="Picture 7"/>
          <p:cNvPicPr>
            <a:picLocks noChangeArrowheads="1"/>
          </p:cNvPicPr>
          <p:nvPr/>
        </p:nvPicPr>
        <p:blipFill>
          <a:blip r:embed="rId3">
            <a:extLst>
              <a:ext uri="{28A0092B-C50C-407E-A947-70E740481C1C}">
                <a14:useLocalDpi xmlns:a14="http://schemas.microsoft.com/office/drawing/2010/main" val="0"/>
              </a:ext>
            </a:extLst>
          </a:blip>
          <a:srcRect t="26563" b="28125"/>
          <a:stretch>
            <a:fillRect/>
          </a:stretch>
        </p:blipFill>
        <p:spPr bwMode="auto">
          <a:xfrm>
            <a:off x="1981200" y="3962400"/>
            <a:ext cx="5740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1622" name="Rectangle 8"/>
          <p:cNvSpPr>
            <a:spLocks noChangeArrowheads="1"/>
          </p:cNvSpPr>
          <p:nvPr/>
        </p:nvSpPr>
        <p:spPr bwMode="auto">
          <a:xfrm>
            <a:off x="2895600" y="6354763"/>
            <a:ext cx="25908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pic>
        <p:nvPicPr>
          <p:cNvPr id="111623"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0" y="6858000"/>
            <a:ext cx="901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Date Placeholder 8"/>
          <p:cNvSpPr>
            <a:spLocks noGrp="1"/>
          </p:cNvSpPr>
          <p:nvPr>
            <p:ph type="dt" sz="quarter" idx="11"/>
          </p:nvPr>
        </p:nvSpPr>
        <p:spPr/>
        <p:txBody>
          <a:bodyPr/>
          <a:lstStyle/>
          <a:p>
            <a:pPr>
              <a:defRPr/>
            </a:pPr>
            <a:r>
              <a:rPr lang="en-US" dirty="0"/>
              <a:t>Copyright © 2010 Pearson Education, Inc. Publishing as Prentice Hall</a:t>
            </a:r>
            <a:endParaRPr lang="en-US" dirty="0">
              <a:solidFill>
                <a:srgbClr val="FFFBDD"/>
              </a:solidFill>
            </a:endParaRPr>
          </a:p>
        </p:txBody>
      </p:sp>
    </p:spTree>
    <p:extLst>
      <p:ext uri="{BB962C8B-B14F-4D97-AF65-F5344CB8AC3E}">
        <p14:creationId xmlns:p14="http://schemas.microsoft.com/office/powerpoint/2010/main" val="2890797680"/>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8D243C7-B7F8-4B3A-B133-680731113DFD}" type="slidenum">
              <a:rPr lang="en-US"/>
              <a:pPr>
                <a:defRPr/>
              </a:pPr>
              <a:t>21</a:t>
            </a:fld>
            <a:endParaRPr lang="en-US"/>
          </a:p>
        </p:txBody>
      </p:sp>
      <p:sp>
        <p:nvSpPr>
          <p:cNvPr id="113666" name="Rectangle 2"/>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33123" name="Rectangle 3"/>
          <p:cNvSpPr>
            <a:spLocks noGrp="1" noChangeArrowheads="1"/>
          </p:cNvSpPr>
          <p:nvPr>
            <p:ph type="title"/>
          </p:nvPr>
        </p:nvSpPr>
        <p:spPr/>
        <p:txBody>
          <a:bodyPr/>
          <a:lstStyle/>
          <a:p>
            <a:pPr>
              <a:defRPr/>
            </a:pPr>
            <a:r>
              <a:rPr lang="en-US"/>
              <a:t>Expansion Cards</a:t>
            </a:r>
          </a:p>
        </p:txBody>
      </p:sp>
      <p:sp>
        <p:nvSpPr>
          <p:cNvPr id="113668" name="Rectangle 4"/>
          <p:cNvSpPr>
            <a:spLocks noGrp="1" noChangeArrowheads="1"/>
          </p:cNvSpPr>
          <p:nvPr>
            <p:ph type="body" idx="1"/>
          </p:nvPr>
        </p:nvSpPr>
        <p:spPr/>
        <p:txBody>
          <a:bodyPr/>
          <a:lstStyle/>
          <a:p>
            <a:r>
              <a:rPr lang="en-US" smtClean="0">
                <a:effectLst/>
              </a:rPr>
              <a:t>Add functions</a:t>
            </a:r>
          </a:p>
          <a:p>
            <a:r>
              <a:rPr lang="en-US" smtClean="0">
                <a:effectLst/>
              </a:rPr>
              <a:t>Provide new connections for peripheral devices</a:t>
            </a:r>
          </a:p>
          <a:p>
            <a:r>
              <a:rPr lang="en-US" smtClean="0">
                <a:effectLst/>
              </a:rPr>
              <a:t>Common types:</a:t>
            </a:r>
          </a:p>
          <a:p>
            <a:pPr lvl="1"/>
            <a:r>
              <a:rPr lang="en-US" smtClean="0">
                <a:effectLst/>
              </a:rPr>
              <a:t>Sound</a:t>
            </a:r>
          </a:p>
          <a:p>
            <a:pPr lvl="1"/>
            <a:r>
              <a:rPr lang="en-US" smtClean="0">
                <a:effectLst/>
              </a:rPr>
              <a:t>Modem</a:t>
            </a:r>
          </a:p>
          <a:p>
            <a:pPr lvl="1"/>
            <a:r>
              <a:rPr lang="en-US" smtClean="0">
                <a:effectLst/>
              </a:rPr>
              <a:t>Video (VGA)</a:t>
            </a:r>
          </a:p>
          <a:p>
            <a:pPr lvl="1"/>
            <a:r>
              <a:rPr lang="en-US" smtClean="0">
                <a:effectLst/>
              </a:rPr>
              <a:t>Network (NIC)</a:t>
            </a:r>
          </a:p>
        </p:txBody>
      </p:sp>
      <p:sp>
        <p:nvSpPr>
          <p:cNvPr id="113669" name="Rectangle 6"/>
          <p:cNvSpPr>
            <a:spLocks noChangeArrowheads="1"/>
          </p:cNvSpPr>
          <p:nvPr/>
        </p:nvSpPr>
        <p:spPr bwMode="auto">
          <a:xfrm>
            <a:off x="2895600" y="6354763"/>
            <a:ext cx="25908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pic>
        <p:nvPicPr>
          <p:cNvPr id="113670"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0" y="6858000"/>
            <a:ext cx="901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3671"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0" y="1371600"/>
            <a:ext cx="45593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Date Placeholder 8"/>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Tree>
    <p:extLst>
      <p:ext uri="{BB962C8B-B14F-4D97-AF65-F5344CB8AC3E}">
        <p14:creationId xmlns:p14="http://schemas.microsoft.com/office/powerpoint/2010/main" val="3171216984"/>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Specialty Computers</a:t>
            </a:r>
            <a:endParaRPr lang="en-US" dirty="0"/>
          </a:p>
        </p:txBody>
      </p:sp>
      <p:sp>
        <p:nvSpPr>
          <p:cNvPr id="115714" name="Content Placeholder 2"/>
          <p:cNvSpPr>
            <a:spLocks noGrp="1"/>
          </p:cNvSpPr>
          <p:nvPr>
            <p:ph idx="1"/>
          </p:nvPr>
        </p:nvSpPr>
        <p:spPr/>
        <p:txBody>
          <a:bodyPr/>
          <a:lstStyle/>
          <a:p>
            <a:r>
              <a:rPr lang="en-US" dirty="0" smtClean="0">
                <a:effectLst/>
              </a:rPr>
              <a:t>Mainframes</a:t>
            </a:r>
          </a:p>
          <a:p>
            <a:r>
              <a:rPr lang="en-US" dirty="0" smtClean="0">
                <a:effectLst/>
              </a:rPr>
              <a:t>Supercomputers</a:t>
            </a:r>
          </a:p>
          <a:p>
            <a:r>
              <a:rPr lang="en-US" dirty="0" smtClean="0">
                <a:effectLst/>
              </a:rPr>
              <a:t>Embedded </a:t>
            </a:r>
            <a:r>
              <a:rPr lang="en-US" dirty="0" smtClean="0">
                <a:effectLst/>
              </a:rPr>
              <a:t>computers</a:t>
            </a:r>
          </a:p>
          <a:p>
            <a:r>
              <a:rPr lang="en-US" dirty="0" smtClean="0">
                <a:effectLst/>
              </a:rPr>
              <a:t>Personal Computers</a:t>
            </a:r>
          </a:p>
          <a:p>
            <a:r>
              <a:rPr lang="en-US" dirty="0" smtClean="0">
                <a:effectLst/>
              </a:rPr>
              <a:t>Workstations</a:t>
            </a:r>
          </a:p>
          <a:p>
            <a:r>
              <a:rPr lang="en-US" dirty="0" smtClean="0">
                <a:effectLst/>
              </a:rPr>
              <a:t>Personal Information Managers</a:t>
            </a:r>
            <a:endParaRPr lang="en-US" dirty="0" smtClean="0">
              <a:effectLst/>
            </a:endParaRPr>
          </a:p>
        </p:txBody>
      </p:sp>
      <p:sp>
        <p:nvSpPr>
          <p:cNvPr id="4" name="Date Placeholder 3"/>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
        <p:nvSpPr>
          <p:cNvPr id="5" name="Slide Number Placeholder 4"/>
          <p:cNvSpPr>
            <a:spLocks noGrp="1"/>
          </p:cNvSpPr>
          <p:nvPr>
            <p:ph type="sldNum" sz="quarter" idx="12"/>
          </p:nvPr>
        </p:nvSpPr>
        <p:spPr/>
        <p:txBody>
          <a:bodyPr/>
          <a:lstStyle/>
          <a:p>
            <a:pPr>
              <a:defRPr/>
            </a:pPr>
            <a:fld id="{E6755A3E-BBFF-4488-8F9D-7AB27B64C190}" type="slidenum">
              <a:rPr lang="en-US" smtClean="0"/>
              <a:pPr>
                <a:defRPr/>
              </a:pPr>
              <a:t>22</a:t>
            </a:fld>
            <a:endParaRPr lang="en-US"/>
          </a:p>
        </p:txBody>
      </p:sp>
    </p:spTree>
    <p:extLst>
      <p:ext uri="{BB962C8B-B14F-4D97-AF65-F5344CB8AC3E}">
        <p14:creationId xmlns:p14="http://schemas.microsoft.com/office/powerpoint/2010/main" val="1013232436"/>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557679E-AA96-4635-AF35-2FBE9E728684}" type="slidenum">
              <a:rPr lang="en-US"/>
              <a:pPr>
                <a:defRPr/>
              </a:pPr>
              <a:t>23</a:t>
            </a:fld>
            <a:endParaRPr lang="en-US"/>
          </a:p>
        </p:txBody>
      </p:sp>
      <p:sp>
        <p:nvSpPr>
          <p:cNvPr id="121858" name="Rectangle 4"/>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98309" name="Rectangle 5"/>
          <p:cNvSpPr>
            <a:spLocks noGrp="1" noChangeArrowheads="1"/>
          </p:cNvSpPr>
          <p:nvPr>
            <p:ph type="title"/>
          </p:nvPr>
        </p:nvSpPr>
        <p:spPr/>
        <p:txBody>
          <a:bodyPr/>
          <a:lstStyle/>
          <a:p>
            <a:pPr>
              <a:defRPr/>
            </a:pPr>
            <a:r>
              <a:rPr lang="en-US" dirty="0"/>
              <a:t>Chapter 2 Summary Questions</a:t>
            </a:r>
          </a:p>
        </p:txBody>
      </p:sp>
      <p:sp>
        <p:nvSpPr>
          <p:cNvPr id="121860" name="Rectangle 6"/>
          <p:cNvSpPr>
            <a:spLocks noGrp="1" noChangeArrowheads="1"/>
          </p:cNvSpPr>
          <p:nvPr>
            <p:ph type="body" idx="1"/>
          </p:nvPr>
        </p:nvSpPr>
        <p:spPr/>
        <p:txBody>
          <a:bodyPr/>
          <a:lstStyle/>
          <a:p>
            <a:r>
              <a:rPr lang="en-US" smtClean="0">
                <a:effectLst/>
              </a:rPr>
              <a:t>What exactly is a computer, and what are its four main functions? </a:t>
            </a:r>
          </a:p>
        </p:txBody>
      </p:sp>
      <p:sp>
        <p:nvSpPr>
          <p:cNvPr id="6" name="Date Placeholder 5"/>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Tree>
    <p:extLst>
      <p:ext uri="{BB962C8B-B14F-4D97-AF65-F5344CB8AC3E}">
        <p14:creationId xmlns:p14="http://schemas.microsoft.com/office/powerpoint/2010/main" val="1711362387"/>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2721272-657A-40DA-A3E9-28546E3FDE1C}" type="slidenum">
              <a:rPr lang="en-US"/>
              <a:pPr>
                <a:defRPr/>
              </a:pPr>
              <a:t>24</a:t>
            </a:fld>
            <a:endParaRPr lang="en-US"/>
          </a:p>
        </p:txBody>
      </p:sp>
      <p:sp>
        <p:nvSpPr>
          <p:cNvPr id="123906" name="Rectangle 4"/>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00357" name="Rectangle 5"/>
          <p:cNvSpPr>
            <a:spLocks noGrp="1" noChangeArrowheads="1"/>
          </p:cNvSpPr>
          <p:nvPr>
            <p:ph type="title"/>
          </p:nvPr>
        </p:nvSpPr>
        <p:spPr/>
        <p:txBody>
          <a:bodyPr/>
          <a:lstStyle/>
          <a:p>
            <a:pPr>
              <a:defRPr/>
            </a:pPr>
            <a:r>
              <a:rPr lang="en-US"/>
              <a:t>Chapter 2 Summary Questions</a:t>
            </a:r>
          </a:p>
        </p:txBody>
      </p:sp>
      <p:sp>
        <p:nvSpPr>
          <p:cNvPr id="123908" name="Rectangle 6"/>
          <p:cNvSpPr>
            <a:spLocks noGrp="1" noChangeArrowheads="1"/>
          </p:cNvSpPr>
          <p:nvPr>
            <p:ph type="body" idx="1"/>
          </p:nvPr>
        </p:nvSpPr>
        <p:spPr/>
        <p:txBody>
          <a:bodyPr/>
          <a:lstStyle/>
          <a:p>
            <a:r>
              <a:rPr lang="en-US" smtClean="0">
                <a:effectLst/>
              </a:rPr>
              <a:t>What is the difference between data and information?</a:t>
            </a:r>
          </a:p>
        </p:txBody>
      </p:sp>
      <p:sp>
        <p:nvSpPr>
          <p:cNvPr id="6" name="Date Placeholder 5"/>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Tree>
    <p:extLst>
      <p:ext uri="{BB962C8B-B14F-4D97-AF65-F5344CB8AC3E}">
        <p14:creationId xmlns:p14="http://schemas.microsoft.com/office/powerpoint/2010/main" val="446193157"/>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414E87F-A7D3-4361-B376-B65B1EC58D41}" type="slidenum">
              <a:rPr lang="en-US"/>
              <a:pPr>
                <a:defRPr/>
              </a:pPr>
              <a:t>25</a:t>
            </a:fld>
            <a:endParaRPr lang="en-US"/>
          </a:p>
        </p:txBody>
      </p:sp>
      <p:sp>
        <p:nvSpPr>
          <p:cNvPr id="125954" name="Rectangle 4"/>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02405" name="Rectangle 5"/>
          <p:cNvSpPr>
            <a:spLocks noGrp="1" noChangeArrowheads="1"/>
          </p:cNvSpPr>
          <p:nvPr>
            <p:ph type="title"/>
          </p:nvPr>
        </p:nvSpPr>
        <p:spPr/>
        <p:txBody>
          <a:bodyPr/>
          <a:lstStyle/>
          <a:p>
            <a:pPr>
              <a:defRPr/>
            </a:pPr>
            <a:r>
              <a:rPr lang="en-US"/>
              <a:t>Chapter 2 Summary Questions</a:t>
            </a:r>
          </a:p>
        </p:txBody>
      </p:sp>
      <p:sp>
        <p:nvSpPr>
          <p:cNvPr id="125956" name="Rectangle 6"/>
          <p:cNvSpPr>
            <a:spLocks noGrp="1" noChangeArrowheads="1"/>
          </p:cNvSpPr>
          <p:nvPr>
            <p:ph type="body" idx="1"/>
          </p:nvPr>
        </p:nvSpPr>
        <p:spPr/>
        <p:txBody>
          <a:bodyPr/>
          <a:lstStyle/>
          <a:p>
            <a:r>
              <a:rPr lang="en-US" smtClean="0">
                <a:effectLst/>
              </a:rPr>
              <a:t>What are bits and bytes, and how are they measured? </a:t>
            </a:r>
          </a:p>
        </p:txBody>
      </p:sp>
      <p:sp>
        <p:nvSpPr>
          <p:cNvPr id="6" name="Date Placeholder 5"/>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Tree>
    <p:extLst>
      <p:ext uri="{BB962C8B-B14F-4D97-AF65-F5344CB8AC3E}">
        <p14:creationId xmlns:p14="http://schemas.microsoft.com/office/powerpoint/2010/main" val="1523111798"/>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2B8A001-2DD0-4341-8C27-1EC42FD24A70}" type="slidenum">
              <a:rPr lang="en-US"/>
              <a:pPr>
                <a:defRPr/>
              </a:pPr>
              <a:t>26</a:t>
            </a:fld>
            <a:endParaRPr lang="en-US"/>
          </a:p>
        </p:txBody>
      </p:sp>
      <p:sp>
        <p:nvSpPr>
          <p:cNvPr id="128002" name="Rectangle 4"/>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04453" name="Rectangle 5"/>
          <p:cNvSpPr>
            <a:spLocks noGrp="1" noChangeArrowheads="1"/>
          </p:cNvSpPr>
          <p:nvPr>
            <p:ph type="title"/>
          </p:nvPr>
        </p:nvSpPr>
        <p:spPr/>
        <p:txBody>
          <a:bodyPr/>
          <a:lstStyle/>
          <a:p>
            <a:pPr>
              <a:defRPr/>
            </a:pPr>
            <a:r>
              <a:rPr lang="en-US"/>
              <a:t>Chapter 2 Summary Questions</a:t>
            </a:r>
          </a:p>
        </p:txBody>
      </p:sp>
      <p:sp>
        <p:nvSpPr>
          <p:cNvPr id="128004" name="Rectangle 6"/>
          <p:cNvSpPr>
            <a:spLocks noGrp="1" noChangeArrowheads="1"/>
          </p:cNvSpPr>
          <p:nvPr>
            <p:ph type="body" idx="1"/>
          </p:nvPr>
        </p:nvSpPr>
        <p:spPr/>
        <p:txBody>
          <a:bodyPr/>
          <a:lstStyle/>
          <a:p>
            <a:r>
              <a:rPr lang="en-US" smtClean="0">
                <a:effectLst/>
              </a:rPr>
              <a:t>What devices do you use to get data into the computer?</a:t>
            </a:r>
          </a:p>
        </p:txBody>
      </p:sp>
      <p:sp>
        <p:nvSpPr>
          <p:cNvPr id="6" name="Date Placeholder 5"/>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Tree>
    <p:extLst>
      <p:ext uri="{BB962C8B-B14F-4D97-AF65-F5344CB8AC3E}">
        <p14:creationId xmlns:p14="http://schemas.microsoft.com/office/powerpoint/2010/main" val="3125889532"/>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0F382B8-F176-419B-8E80-E7608002FC98}" type="slidenum">
              <a:rPr lang="en-US"/>
              <a:pPr>
                <a:defRPr/>
              </a:pPr>
              <a:t>27</a:t>
            </a:fld>
            <a:endParaRPr lang="en-US"/>
          </a:p>
        </p:txBody>
      </p:sp>
      <p:sp>
        <p:nvSpPr>
          <p:cNvPr id="130050" name="Rectangle 4"/>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06501" name="Rectangle 5"/>
          <p:cNvSpPr>
            <a:spLocks noGrp="1" noChangeArrowheads="1"/>
          </p:cNvSpPr>
          <p:nvPr>
            <p:ph type="title"/>
          </p:nvPr>
        </p:nvSpPr>
        <p:spPr/>
        <p:txBody>
          <a:bodyPr/>
          <a:lstStyle/>
          <a:p>
            <a:pPr>
              <a:defRPr/>
            </a:pPr>
            <a:r>
              <a:rPr lang="en-US"/>
              <a:t>Chapter 2 Summary Questions</a:t>
            </a:r>
          </a:p>
        </p:txBody>
      </p:sp>
      <p:sp>
        <p:nvSpPr>
          <p:cNvPr id="130052" name="Rectangle 6"/>
          <p:cNvSpPr>
            <a:spLocks noGrp="1" noChangeArrowheads="1"/>
          </p:cNvSpPr>
          <p:nvPr>
            <p:ph type="body" idx="1"/>
          </p:nvPr>
        </p:nvSpPr>
        <p:spPr/>
        <p:txBody>
          <a:bodyPr/>
          <a:lstStyle/>
          <a:p>
            <a:r>
              <a:rPr lang="en-US" smtClean="0">
                <a:effectLst/>
              </a:rPr>
              <a:t>What devices do you use to get information out of the computer?</a:t>
            </a:r>
          </a:p>
        </p:txBody>
      </p:sp>
      <p:sp>
        <p:nvSpPr>
          <p:cNvPr id="6" name="Date Placeholder 5"/>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Tree>
    <p:extLst>
      <p:ext uri="{BB962C8B-B14F-4D97-AF65-F5344CB8AC3E}">
        <p14:creationId xmlns:p14="http://schemas.microsoft.com/office/powerpoint/2010/main" val="382983709"/>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dirty="0" smtClean="0"/>
              <a:t>Technology in Action</a:t>
            </a:r>
            <a:endParaRPr lang="en-US" dirty="0"/>
          </a:p>
        </p:txBody>
      </p:sp>
      <p:sp>
        <p:nvSpPr>
          <p:cNvPr id="3" name="Subtitle 2"/>
          <p:cNvSpPr>
            <a:spLocks noGrp="1"/>
          </p:cNvSpPr>
          <p:nvPr>
            <p:ph type="subTitle" idx="1"/>
          </p:nvPr>
        </p:nvSpPr>
        <p:spPr>
          <a:xfrm>
            <a:off x="609600" y="3429000"/>
            <a:ext cx="8153400" cy="1752600"/>
          </a:xfrm>
        </p:spPr>
        <p:txBody>
          <a:bodyPr>
            <a:normAutofit/>
          </a:bodyPr>
          <a:lstStyle/>
          <a:p>
            <a:pPr>
              <a:defRPr/>
            </a:pPr>
            <a:r>
              <a:rPr lang="en-US" b="0" dirty="0">
                <a:solidFill>
                  <a:schemeClr val="tx1"/>
                </a:solidFill>
              </a:rPr>
              <a:t>Chapter 3</a:t>
            </a:r>
          </a:p>
          <a:p>
            <a:pPr>
              <a:defRPr/>
            </a:pPr>
            <a:r>
              <a:rPr lang="en-US" b="0" dirty="0">
                <a:solidFill>
                  <a:schemeClr val="tx1"/>
                </a:solidFill>
              </a:rPr>
              <a:t>Using the Internet: </a:t>
            </a:r>
          </a:p>
          <a:p>
            <a:pPr>
              <a:defRPr/>
            </a:pPr>
            <a:r>
              <a:rPr lang="en-US" b="0" dirty="0">
                <a:solidFill>
                  <a:schemeClr val="tx1"/>
                </a:solidFill>
              </a:rPr>
              <a:t>Making the Most of the Web’s Resources</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Copyright © 2013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2182342729"/>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defRPr/>
            </a:pPr>
            <a:r>
              <a:rPr lang="en-US" dirty="0" smtClean="0"/>
              <a:t>Origin </a:t>
            </a:r>
            <a:r>
              <a:rPr lang="en-US" dirty="0"/>
              <a:t>of the Internet</a:t>
            </a:r>
          </a:p>
        </p:txBody>
      </p:sp>
      <p:sp>
        <p:nvSpPr>
          <p:cNvPr id="182275" name="Rectangle 3"/>
          <p:cNvSpPr>
            <a:spLocks noGrp="1" noChangeArrowheads="1"/>
          </p:cNvSpPr>
          <p:nvPr>
            <p:ph type="body" idx="1"/>
          </p:nvPr>
        </p:nvSpPr>
        <p:spPr>
          <a:xfrm>
            <a:off x="457200" y="1371600"/>
            <a:ext cx="8305800" cy="4876800"/>
          </a:xfrm>
        </p:spPr>
        <p:txBody>
          <a:bodyPr>
            <a:normAutofit/>
          </a:bodyPr>
          <a:lstStyle/>
          <a:p>
            <a:pPr eaLnBrk="1" hangingPunct="1">
              <a:defRPr/>
            </a:pPr>
            <a:r>
              <a:rPr lang="en-US" dirty="0" smtClean="0">
                <a:effectLst/>
              </a:rPr>
              <a:t>Internet is a network of networks connecting billions of computers globally</a:t>
            </a:r>
          </a:p>
          <a:p>
            <a:pPr eaLnBrk="1" hangingPunct="1">
              <a:defRPr/>
            </a:pPr>
            <a:r>
              <a:rPr lang="en-US" dirty="0" smtClean="0">
                <a:effectLst/>
              </a:rPr>
              <a:t>Developed while U.S. was in midst of Cold War with Soviet Union</a:t>
            </a:r>
          </a:p>
          <a:p>
            <a:pPr eaLnBrk="1" hangingPunct="1">
              <a:defRPr/>
            </a:pPr>
            <a:r>
              <a:rPr lang="en-US" dirty="0" smtClean="0"/>
              <a:t>Created to respond to two concerns:</a:t>
            </a:r>
          </a:p>
          <a:p>
            <a:pPr lvl="1">
              <a:defRPr/>
            </a:pPr>
            <a:r>
              <a:rPr lang="en-US" dirty="0" smtClean="0"/>
              <a:t>Establishing a secure form of military communications</a:t>
            </a:r>
          </a:p>
          <a:p>
            <a:pPr lvl="1">
              <a:defRPr/>
            </a:pPr>
            <a:r>
              <a:rPr lang="en-US" dirty="0" smtClean="0"/>
              <a:t>Creating a means by which all computers could communicate</a:t>
            </a:r>
          </a:p>
          <a:p>
            <a:pPr lvl="1">
              <a:defRPr/>
            </a:pPr>
            <a:endParaRPr lang="en-US" dirty="0" smtClean="0">
              <a:effectLst/>
            </a:endParaRPr>
          </a:p>
        </p:txBody>
      </p:sp>
      <p:sp>
        <p:nvSpPr>
          <p:cNvPr id="2" name="Footer Placeholder 1"/>
          <p:cNvSpPr>
            <a:spLocks noGrp="1"/>
          </p:cNvSpPr>
          <p:nvPr>
            <p:ph type="ftr" sz="quarter" idx="11"/>
          </p:nvPr>
        </p:nvSpPr>
        <p:spPr/>
        <p:txBody>
          <a:bodyPr/>
          <a:lstStyle/>
          <a:p>
            <a:r>
              <a:rPr lang="en-US" smtClean="0"/>
              <a:t>Copyright © 2013 Pearson Education, Inc. Publishing as Prentice Hall</a:t>
            </a:r>
            <a:endParaRPr lang="en-US"/>
          </a:p>
        </p:txBody>
      </p:sp>
      <p:sp>
        <p:nvSpPr>
          <p:cNvPr id="3" name="Slide Number Placeholder 2"/>
          <p:cNvSpPr>
            <a:spLocks noGrp="1"/>
          </p:cNvSpPr>
          <p:nvPr>
            <p:ph type="sldNum" sz="quarter" idx="12"/>
          </p:nvPr>
        </p:nvSpPr>
        <p:spPr/>
        <p:txBody>
          <a:bodyPr/>
          <a:lstStyle/>
          <a:p>
            <a:fld id="{3C5A0288-DE65-4327-81AA-3D0ED474C7D0}" type="slidenum">
              <a:rPr lang="en-US" smtClean="0"/>
              <a:pPr/>
              <a:t>29</a:t>
            </a:fld>
            <a:endParaRPr lang="en-US"/>
          </a:p>
        </p:txBody>
      </p:sp>
    </p:spTree>
    <p:extLst>
      <p:ext uri="{BB962C8B-B14F-4D97-AF65-F5344CB8AC3E}">
        <p14:creationId xmlns:p14="http://schemas.microsoft.com/office/powerpoint/2010/main" val="1751230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2275"/>
                                        </p:tgtEl>
                                        <p:attrNameLst>
                                          <p:attrName>style.visibility</p:attrName>
                                        </p:attrNameLst>
                                      </p:cBhvr>
                                      <p:to>
                                        <p:strVal val="visible"/>
                                      </p:to>
                                    </p:set>
                                    <p:animEffect transition="in" filter="wipe(left)">
                                      <p:cBhvr>
                                        <p:cTn id="7" dur="500"/>
                                        <p:tgtEl>
                                          <p:spTgt spid="182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
        <p:nvSpPr>
          <p:cNvPr id="72706" name="Slide Number Placeholder 5"/>
          <p:cNvSpPr>
            <a:spLocks noGrp="1"/>
          </p:cNvSpPr>
          <p:nvPr>
            <p:ph type="sldNum" sz="quarter" idx="12"/>
          </p:nvPr>
        </p:nvSpPr>
        <p:spPr>
          <a:noFill/>
        </p:spPr>
        <p:txBody>
          <a:bodyPr/>
          <a:lstStyle/>
          <a:p>
            <a:fld id="{7E79A7E2-44F9-47DB-8020-861C38B5009E}" type="slidenum">
              <a:rPr lang="en-US" smtClean="0"/>
              <a:pPr/>
              <a:t>3</a:t>
            </a:fld>
            <a:endParaRPr lang="en-US" b="1" smtClean="0"/>
          </a:p>
        </p:txBody>
      </p:sp>
      <p:sp>
        <p:nvSpPr>
          <p:cNvPr id="215042" name="Rectangle 2"/>
          <p:cNvSpPr>
            <a:spLocks noGrp="1" noChangeArrowheads="1"/>
          </p:cNvSpPr>
          <p:nvPr>
            <p:ph type="title"/>
          </p:nvPr>
        </p:nvSpPr>
        <p:spPr/>
        <p:txBody>
          <a:bodyPr/>
          <a:lstStyle/>
          <a:p>
            <a:pPr eaLnBrk="1" hangingPunct="1">
              <a:defRPr/>
            </a:pPr>
            <a:r>
              <a:rPr lang="en-US"/>
              <a:t>Affective Computing </a:t>
            </a:r>
          </a:p>
        </p:txBody>
      </p:sp>
      <p:sp>
        <p:nvSpPr>
          <p:cNvPr id="215043" name="Rectangle 3"/>
          <p:cNvSpPr>
            <a:spLocks noGrp="1" noChangeArrowheads="1"/>
          </p:cNvSpPr>
          <p:nvPr>
            <p:ph type="body" idx="1"/>
          </p:nvPr>
        </p:nvSpPr>
        <p:spPr>
          <a:xfrm>
            <a:off x="457200" y="1600200"/>
            <a:ext cx="4495800" cy="4525963"/>
          </a:xfrm>
        </p:spPr>
        <p:txBody>
          <a:bodyPr/>
          <a:lstStyle/>
          <a:p>
            <a:pPr eaLnBrk="1" hangingPunct="1">
              <a:defRPr/>
            </a:pPr>
            <a:r>
              <a:rPr lang="en-US" dirty="0">
                <a:effectLst/>
              </a:rPr>
              <a:t>Computing that relates to emotion or tries to influence emotion</a:t>
            </a:r>
          </a:p>
          <a:p>
            <a:pPr eaLnBrk="1" hangingPunct="1">
              <a:defRPr/>
            </a:pPr>
            <a:r>
              <a:rPr lang="en-US" dirty="0">
                <a:effectLst/>
              </a:rPr>
              <a:t>Emotional-Social Prosthesis (ESP) device </a:t>
            </a:r>
          </a:p>
        </p:txBody>
      </p:sp>
      <p:pic>
        <p:nvPicPr>
          <p:cNvPr id="72709" name="Picture 12" descr="evans4_1_27.jpg                                                0002EA41Macintosh HD                   ABA78158:"/>
          <p:cNvPicPr>
            <a:picLocks noChangeAspect="1" noChangeArrowheads="1"/>
          </p:cNvPicPr>
          <p:nvPr/>
        </p:nvPicPr>
        <p:blipFill>
          <a:blip r:embed="rId3"/>
          <a:stretch>
            <a:fillRect/>
          </a:stretch>
        </p:blipFill>
        <p:spPr bwMode="auto">
          <a:xfrm>
            <a:off x="4800600" y="1565993"/>
            <a:ext cx="3621088" cy="4716613"/>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 of the </a:t>
            </a:r>
            <a:r>
              <a:rPr lang="en-US" dirty="0" smtClean="0"/>
              <a:t>Internet (cont.)</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pPr>
              <a:defRPr/>
            </a:pPr>
            <a:r>
              <a:rPr lang="en-US" dirty="0"/>
              <a:t>Evolved from Advanced Research Projects Agency Network (</a:t>
            </a:r>
            <a:r>
              <a:rPr lang="en-US" dirty="0" smtClean="0"/>
              <a:t>ARPANET)</a:t>
            </a:r>
          </a:p>
          <a:p>
            <a:pPr lvl="1">
              <a:defRPr/>
            </a:pPr>
            <a:r>
              <a:rPr lang="en-US" dirty="0" smtClean="0"/>
              <a:t>Vinton Cerf</a:t>
            </a:r>
          </a:p>
          <a:p>
            <a:pPr lvl="1">
              <a:defRPr/>
            </a:pPr>
            <a:r>
              <a:rPr lang="en-US" dirty="0" smtClean="0"/>
              <a:t>Robert Kahn</a:t>
            </a:r>
          </a:p>
          <a:p>
            <a:pPr>
              <a:defRPr/>
            </a:pPr>
            <a:r>
              <a:rPr lang="en-US" dirty="0" smtClean="0"/>
              <a:t>First communication occurred in 1969</a:t>
            </a:r>
          </a:p>
          <a:p>
            <a:pPr>
              <a:defRPr/>
            </a:pPr>
            <a:r>
              <a:rPr lang="en-US" dirty="0" smtClean="0"/>
              <a:t>World Wide Web is subset of the Internet</a:t>
            </a:r>
          </a:p>
          <a:p>
            <a:pPr lvl="1">
              <a:defRPr/>
            </a:pPr>
            <a:r>
              <a:rPr lang="en-US" dirty="0" smtClean="0"/>
              <a:t>Common protocols enable computers to talk to each other</a:t>
            </a:r>
          </a:p>
          <a:p>
            <a:pPr lvl="1">
              <a:defRPr/>
            </a:pPr>
            <a:r>
              <a:rPr lang="en-US" dirty="0" smtClean="0"/>
              <a:t>Special links enable navigation</a:t>
            </a:r>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fld id="{3C5A0288-DE65-4327-81AA-3D0ED474C7D0}" type="slidenum">
              <a:rPr lang="en-US" smtClean="0"/>
              <a:pPr/>
              <a:t>30</a:t>
            </a:fld>
            <a:endParaRPr lang="en-US"/>
          </a:p>
        </p:txBody>
      </p:sp>
    </p:spTree>
    <p:extLst>
      <p:ext uri="{BB962C8B-B14F-4D97-AF65-F5344CB8AC3E}">
        <p14:creationId xmlns:p14="http://schemas.microsoft.com/office/powerpoint/2010/main" val="2491266617"/>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Wikis</a:t>
            </a:r>
            <a:endParaRPr lang="en-US" dirty="0"/>
          </a:p>
        </p:txBody>
      </p:sp>
      <p:sp>
        <p:nvSpPr>
          <p:cNvPr id="3" name="Content Placeholder 2"/>
          <p:cNvSpPr>
            <a:spLocks noGrp="1"/>
          </p:cNvSpPr>
          <p:nvPr>
            <p:ph idx="1"/>
          </p:nvPr>
        </p:nvSpPr>
        <p:spPr/>
        <p:txBody>
          <a:bodyPr/>
          <a:lstStyle/>
          <a:p>
            <a:r>
              <a:rPr lang="en-US" dirty="0" smtClean="0"/>
              <a:t>A Wiki is a type of Web site that allows users to change content</a:t>
            </a:r>
          </a:p>
          <a:p>
            <a:r>
              <a:rPr lang="en-US" dirty="0" smtClean="0"/>
              <a:t>Wikipedia uses wiki technology so content can be updated continually</a:t>
            </a:r>
          </a:p>
          <a:p>
            <a:r>
              <a:rPr lang="en-US" dirty="0" smtClean="0"/>
              <a:t>Google Docs has wiki-like features</a:t>
            </a:r>
          </a:p>
          <a:p>
            <a:r>
              <a:rPr lang="en-US" dirty="0" smtClean="0"/>
              <a:t>Wiki technology is incorporated in course management systems such as Blackboard</a:t>
            </a:r>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fld id="{3C5A0288-DE65-4327-81AA-3D0ED474C7D0}" type="slidenum">
              <a:rPr lang="en-US" smtClean="0"/>
              <a:pPr/>
              <a:t>31</a:t>
            </a:fld>
            <a:endParaRPr lang="en-US"/>
          </a:p>
        </p:txBody>
      </p:sp>
    </p:spTree>
    <p:extLst>
      <p:ext uri="{BB962C8B-B14F-4D97-AF65-F5344CB8AC3E}">
        <p14:creationId xmlns:p14="http://schemas.microsoft.com/office/powerpoint/2010/main" val="1804192448"/>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Podcasts</a:t>
            </a:r>
            <a:endParaRPr lang="en-US" dirty="0"/>
          </a:p>
        </p:txBody>
      </p:sp>
      <p:sp>
        <p:nvSpPr>
          <p:cNvPr id="3" name="Content Placeholder 2"/>
          <p:cNvSpPr>
            <a:spLocks noGrp="1"/>
          </p:cNvSpPr>
          <p:nvPr>
            <p:ph sz="half" idx="1"/>
          </p:nvPr>
        </p:nvSpPr>
        <p:spPr/>
        <p:txBody>
          <a:bodyPr/>
          <a:lstStyle/>
          <a:p>
            <a:r>
              <a:rPr lang="en-US" dirty="0" smtClean="0"/>
              <a:t>A podcast is a clip of audio or video content broadcast over the Internet using compressed files</a:t>
            </a:r>
          </a:p>
          <a:p>
            <a:pPr lvl="1"/>
            <a:r>
              <a:rPr lang="en-US" dirty="0" smtClean="0"/>
              <a:t>Files that come to you through syndication</a:t>
            </a:r>
          </a:p>
          <a:p>
            <a:pPr lvl="1"/>
            <a:r>
              <a:rPr lang="en-US" dirty="0"/>
              <a:t>Podcasts are available in a wide variety of topics and content</a:t>
            </a:r>
            <a:endParaRPr lang="en-US" dirty="0" smtClean="0"/>
          </a:p>
          <a:p>
            <a:pPr lvl="1"/>
            <a:endParaRPr lang="en-US" dirty="0" smtClean="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fld id="{3C5A0288-DE65-4327-81AA-3D0ED474C7D0}" type="slidenum">
              <a:rPr lang="en-US" smtClean="0"/>
              <a:pPr/>
              <a:t>32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297" y="1905000"/>
            <a:ext cx="4343399" cy="3657600"/>
          </a:xfrm>
          <a:prstGeom prst="rect">
            <a:avLst/>
          </a:prstGeom>
        </p:spPr>
      </p:pic>
    </p:spTree>
    <p:extLst>
      <p:ext uri="{BB962C8B-B14F-4D97-AF65-F5344CB8AC3E}">
        <p14:creationId xmlns:p14="http://schemas.microsoft.com/office/powerpoint/2010/main" val="3607070734"/>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E-Commerce Safeguards</a:t>
            </a:r>
            <a:endParaRPr lang="en-US" dirty="0"/>
          </a:p>
        </p:txBody>
      </p:sp>
      <p:sp>
        <p:nvSpPr>
          <p:cNvPr id="3" name="Content Placeholder 2"/>
          <p:cNvSpPr>
            <a:spLocks noGrp="1"/>
          </p:cNvSpPr>
          <p:nvPr>
            <p:ph sz="half" idx="1"/>
          </p:nvPr>
        </p:nvSpPr>
        <p:spPr>
          <a:xfrm>
            <a:off x="545224" y="3200400"/>
            <a:ext cx="5398375" cy="2926140"/>
          </a:xfrm>
        </p:spPr>
        <p:txBody>
          <a:bodyPr>
            <a:normAutofit/>
          </a:bodyPr>
          <a:lstStyle/>
          <a:p>
            <a:pPr lvl="1"/>
            <a:r>
              <a:rPr lang="en-US" sz="2600" dirty="0" smtClean="0"/>
              <a:t>Secure logins</a:t>
            </a:r>
          </a:p>
          <a:p>
            <a:pPr lvl="1"/>
            <a:r>
              <a:rPr lang="en-US" sz="2600" dirty="0" smtClean="0"/>
              <a:t>URL starts with https://</a:t>
            </a:r>
          </a:p>
          <a:p>
            <a:pPr lvl="1"/>
            <a:r>
              <a:rPr lang="en-US" sz="2600" dirty="0" smtClean="0"/>
              <a:t>Padlock icon in toolbar</a:t>
            </a:r>
          </a:p>
          <a:p>
            <a:pPr lvl="1"/>
            <a:r>
              <a:rPr lang="en-US" sz="2600" dirty="0" smtClean="0"/>
              <a:t>Green address bar</a:t>
            </a:r>
            <a:endParaRPr lang="en-US" sz="2600"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fld id="{3C5A0288-DE65-4327-81AA-3D0ED474C7D0}" type="slidenum">
              <a:rPr lang="en-US" smtClean="0"/>
              <a:pPr/>
              <a:t>33</a:t>
            </a:fld>
            <a:endParaRPr lang="en-US"/>
          </a:p>
        </p:txBody>
      </p:sp>
      <p:sp>
        <p:nvSpPr>
          <p:cNvPr id="8" name="TextBox 7"/>
          <p:cNvSpPr txBox="1"/>
          <p:nvPr/>
        </p:nvSpPr>
        <p:spPr>
          <a:xfrm>
            <a:off x="545225" y="1676400"/>
            <a:ext cx="8153400" cy="1569660"/>
          </a:xfrm>
          <a:prstGeom prst="rect">
            <a:avLst/>
          </a:prstGeom>
          <a:noFill/>
        </p:spPr>
        <p:txBody>
          <a:bodyPr wrap="square" rtlCol="0">
            <a:spAutoFit/>
          </a:bodyPr>
          <a:lstStyle/>
          <a:p>
            <a:pPr marL="457200" indent="-457200">
              <a:buFont typeface="Arial" pitchFamily="34" charset="0"/>
              <a:buChar char="•"/>
            </a:pPr>
            <a:r>
              <a:rPr lang="en-US" sz="3200" dirty="0">
                <a:latin typeface="Arial" pitchFamily="34" charset="0"/>
                <a:cs typeface="Arial" pitchFamily="34" charset="0"/>
              </a:rPr>
              <a:t>Businesses must have </a:t>
            </a:r>
            <a:r>
              <a:rPr lang="en-US" sz="3200" dirty="0" smtClean="0">
                <a:latin typeface="Arial" pitchFamily="34" charset="0"/>
                <a:cs typeface="Arial" pitchFamily="34" charset="0"/>
              </a:rPr>
              <a:t>some form of security certification to give customers  a level of comfort</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114564141"/>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eaLnBrk="1" hangingPunct="1">
              <a:defRPr/>
            </a:pPr>
            <a:r>
              <a:rPr lang="en-US" dirty="0" smtClean="0"/>
              <a:t>Popular Web </a:t>
            </a:r>
            <a:r>
              <a:rPr lang="en-US" dirty="0"/>
              <a:t>Browsers</a:t>
            </a:r>
          </a:p>
        </p:txBody>
      </p:sp>
      <p:sp>
        <p:nvSpPr>
          <p:cNvPr id="233475" name="Rectangle 3"/>
          <p:cNvSpPr>
            <a:spLocks noGrp="1" noChangeArrowheads="1"/>
          </p:cNvSpPr>
          <p:nvPr>
            <p:ph idx="1"/>
          </p:nvPr>
        </p:nvSpPr>
        <p:spPr/>
        <p:txBody>
          <a:bodyPr>
            <a:normAutofit/>
          </a:bodyPr>
          <a:lstStyle/>
          <a:p>
            <a:pPr>
              <a:defRPr/>
            </a:pPr>
            <a:r>
              <a:rPr lang="en-US" dirty="0" smtClean="0">
                <a:effectLst/>
              </a:rPr>
              <a:t>Microsoft Internet Explorer (IE)</a:t>
            </a:r>
          </a:p>
          <a:p>
            <a:pPr lvl="1">
              <a:defRPr/>
            </a:pPr>
            <a:r>
              <a:rPr lang="en-US" dirty="0" smtClean="0"/>
              <a:t>Included with Windows</a:t>
            </a:r>
            <a:endParaRPr lang="en-US" dirty="0">
              <a:effectLst/>
            </a:endParaRPr>
          </a:p>
          <a:p>
            <a:pPr>
              <a:defRPr/>
            </a:pPr>
            <a:r>
              <a:rPr lang="en-US" dirty="0" smtClean="0">
                <a:effectLst/>
              </a:rPr>
              <a:t>Mozilla Firefox</a:t>
            </a:r>
          </a:p>
          <a:p>
            <a:pPr lvl="1">
              <a:defRPr/>
            </a:pPr>
            <a:r>
              <a:rPr lang="en-US" dirty="0" smtClean="0"/>
              <a:t>Open source browser gaining popularity</a:t>
            </a:r>
            <a:endParaRPr lang="en-US" dirty="0" smtClean="0">
              <a:effectLst/>
            </a:endParaRPr>
          </a:p>
          <a:p>
            <a:pPr>
              <a:defRPr/>
            </a:pPr>
            <a:r>
              <a:rPr lang="en-US" dirty="0" smtClean="0">
                <a:effectLst/>
              </a:rPr>
              <a:t>Safari</a:t>
            </a:r>
          </a:p>
          <a:p>
            <a:pPr lvl="1">
              <a:defRPr/>
            </a:pPr>
            <a:r>
              <a:rPr lang="en-US" dirty="0" smtClean="0"/>
              <a:t>Developed by Apple for Mac OS</a:t>
            </a:r>
            <a:endParaRPr lang="en-US" dirty="0" smtClean="0">
              <a:effectLst/>
            </a:endParaRPr>
          </a:p>
          <a:p>
            <a:pPr>
              <a:defRPr/>
            </a:pPr>
            <a:r>
              <a:rPr lang="en-US" dirty="0" smtClean="0">
                <a:effectLst/>
              </a:rPr>
              <a:t>Google Chrome</a:t>
            </a:r>
          </a:p>
          <a:p>
            <a:pPr lvl="1">
              <a:defRPr/>
            </a:pPr>
            <a:r>
              <a:rPr lang="en-US" dirty="0" smtClean="0"/>
              <a:t>Newest browser offers thumbnail access</a:t>
            </a:r>
            <a:endParaRPr lang="en-US" dirty="0" smtClean="0">
              <a:effectLst/>
            </a:endParaRPr>
          </a:p>
          <a:p>
            <a:pPr lvl="1" eaLnBrk="1" hangingPunct="1">
              <a:buNone/>
              <a:defRPr/>
            </a:pPr>
            <a:endParaRPr lang="en-US" dirty="0">
              <a:effectLst/>
            </a:endParaRPr>
          </a:p>
        </p:txBody>
      </p:sp>
      <p:sp>
        <p:nvSpPr>
          <p:cNvPr id="2" name="Footer Placeholder 1"/>
          <p:cNvSpPr>
            <a:spLocks noGrp="1"/>
          </p:cNvSpPr>
          <p:nvPr>
            <p:ph type="ftr" sz="quarter" idx="11"/>
          </p:nvPr>
        </p:nvSpPr>
        <p:spPr/>
        <p:txBody>
          <a:bodyPr/>
          <a:lstStyle/>
          <a:p>
            <a:r>
              <a:rPr lang="en-US" smtClean="0"/>
              <a:t>Copyright © 2013 Pearson Education, Inc. Publishing as Prentice Hall</a:t>
            </a:r>
            <a:endParaRPr lang="en-US"/>
          </a:p>
        </p:txBody>
      </p:sp>
      <p:sp>
        <p:nvSpPr>
          <p:cNvPr id="3" name="Slide Number Placeholder 2"/>
          <p:cNvSpPr>
            <a:spLocks noGrp="1"/>
          </p:cNvSpPr>
          <p:nvPr>
            <p:ph type="sldNum" sz="quarter" idx="12"/>
          </p:nvPr>
        </p:nvSpPr>
        <p:spPr/>
        <p:txBody>
          <a:bodyPr/>
          <a:lstStyle/>
          <a:p>
            <a:fld id="{3C5A0288-DE65-4327-81AA-3D0ED474C7D0}" type="slidenum">
              <a:rPr lang="en-US" smtClean="0"/>
              <a:pPr/>
              <a:t>34</a:t>
            </a:fld>
            <a:endParaRPr lang="en-US"/>
          </a:p>
        </p:txBody>
      </p:sp>
    </p:spTree>
    <p:extLst>
      <p:ext uri="{BB962C8B-B14F-4D97-AF65-F5344CB8AC3E}">
        <p14:creationId xmlns:p14="http://schemas.microsoft.com/office/powerpoint/2010/main" val="608074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Around the Web: </a:t>
            </a:r>
            <a:br>
              <a:rPr lang="en-US" dirty="0" smtClean="0"/>
            </a:br>
            <a:r>
              <a:rPr lang="en-US" dirty="0" smtClean="0"/>
              <a:t>URLs, Hyperlinks, and Other Tools</a:t>
            </a:r>
            <a:endParaRPr lang="en-US" dirty="0"/>
          </a:p>
        </p:txBody>
      </p:sp>
      <p:sp>
        <p:nvSpPr>
          <p:cNvPr id="3" name="Content Placeholder 2"/>
          <p:cNvSpPr>
            <a:spLocks noGrp="1"/>
          </p:cNvSpPr>
          <p:nvPr>
            <p:ph idx="1"/>
          </p:nvPr>
        </p:nvSpPr>
        <p:spPr/>
        <p:txBody>
          <a:bodyPr/>
          <a:lstStyle/>
          <a:p>
            <a:r>
              <a:rPr lang="en-US" dirty="0" smtClean="0"/>
              <a:t>Every Web site has a unique address</a:t>
            </a:r>
          </a:p>
          <a:p>
            <a:r>
              <a:rPr lang="en-US" dirty="0" smtClean="0"/>
              <a:t>Uniform Resource Locator (URL)</a:t>
            </a:r>
          </a:p>
          <a:p>
            <a:r>
              <a:rPr lang="en-US" dirty="0" smtClean="0"/>
              <a:t>Type URL in browser to connect to home page</a:t>
            </a:r>
          </a:p>
          <a:p>
            <a:r>
              <a:rPr lang="en-US" dirty="0" smtClean="0"/>
              <a:t>Move around site using hyperlinks</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fld id="{3C5A0288-DE65-4327-81AA-3D0ED474C7D0}" type="slidenum">
              <a:rPr lang="en-US" smtClean="0"/>
              <a:pPr/>
              <a:t>35</a:t>
            </a:fld>
            <a:endParaRPr lang="en-US"/>
          </a:p>
        </p:txBody>
      </p:sp>
    </p:spTree>
    <p:extLst>
      <p:ext uri="{BB962C8B-B14F-4D97-AF65-F5344CB8AC3E}">
        <p14:creationId xmlns:p14="http://schemas.microsoft.com/office/powerpoint/2010/main" val="2431622676"/>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title"/>
          </p:nvPr>
        </p:nvSpPr>
        <p:spPr/>
        <p:txBody>
          <a:bodyPr/>
          <a:lstStyle/>
          <a:p>
            <a:pPr eaLnBrk="1" hangingPunct="1">
              <a:defRPr/>
            </a:pPr>
            <a:r>
              <a:rPr lang="en-US" dirty="0" smtClean="0"/>
              <a:t>Parts of URL</a:t>
            </a:r>
            <a:endParaRPr lang="en-US" dirty="0"/>
          </a:p>
        </p:txBody>
      </p:sp>
      <p:sp>
        <p:nvSpPr>
          <p:cNvPr id="2" name="Footer Placeholder 1"/>
          <p:cNvSpPr>
            <a:spLocks noGrp="1"/>
          </p:cNvSpPr>
          <p:nvPr>
            <p:ph type="ftr" sz="quarter" idx="11"/>
          </p:nvPr>
        </p:nvSpPr>
        <p:spPr/>
        <p:txBody>
          <a:bodyPr/>
          <a:lstStyle/>
          <a:p>
            <a:r>
              <a:rPr lang="en-US" smtClean="0"/>
              <a:t>Copyright © 2013 Pearson Education, Inc. Publishing as Prentice Hall</a:t>
            </a:r>
            <a:endParaRPr lang="en-US"/>
          </a:p>
        </p:txBody>
      </p:sp>
      <p:sp>
        <p:nvSpPr>
          <p:cNvPr id="3" name="Slide Number Placeholder 2"/>
          <p:cNvSpPr>
            <a:spLocks noGrp="1"/>
          </p:cNvSpPr>
          <p:nvPr>
            <p:ph type="sldNum" sz="quarter" idx="12"/>
          </p:nvPr>
        </p:nvSpPr>
        <p:spPr/>
        <p:txBody>
          <a:bodyPr/>
          <a:lstStyle/>
          <a:p>
            <a:fld id="{3C5A0288-DE65-4327-81AA-3D0ED474C7D0}" type="slidenum">
              <a:rPr lang="en-US" smtClean="0"/>
              <a:pPr/>
              <a:t>36</a:t>
            </a:fld>
            <a:endParaRPr lang="en-US"/>
          </a:p>
        </p:txBody>
      </p:sp>
      <p:sp>
        <p:nvSpPr>
          <p:cNvPr id="99331" name="Text Box 5"/>
          <p:cNvSpPr txBox="1">
            <a:spLocks noChangeArrowheads="1"/>
          </p:cNvSpPr>
          <p:nvPr/>
        </p:nvSpPr>
        <p:spPr bwMode="auto">
          <a:xfrm>
            <a:off x="533400" y="5105400"/>
            <a:ext cx="914400" cy="457200"/>
          </a:xfrm>
          <a:prstGeom prst="rect">
            <a:avLst/>
          </a:prstGeom>
          <a:noFill/>
          <a:ln w="19050">
            <a:noFill/>
            <a:miter lim="800000"/>
            <a:headEnd/>
            <a:tailEnd/>
          </a:ln>
        </p:spPr>
        <p:txBody>
          <a:bodyPr>
            <a:spAutoFit/>
          </a:bodyPr>
          <a:lstStyle/>
          <a:p>
            <a:r>
              <a:rPr lang="en-US" sz="2400" b="1">
                <a:solidFill>
                  <a:srgbClr val="FFFBDD"/>
                </a:solidFill>
              </a:rPr>
              <a:t>URL</a:t>
            </a:r>
            <a:endParaRPr lang="en-US" sz="1800">
              <a:solidFill>
                <a:srgbClr val="FFFBDD"/>
              </a:solidFill>
            </a:endParaRPr>
          </a:p>
        </p:txBody>
      </p:sp>
      <p:pic>
        <p:nvPicPr>
          <p:cNvPr id="99332" name="Picture 12" descr="evans4_3_14.jpg                                                0002EA89Macintosh HD                   ABA78158:"/>
          <p:cNvPicPr>
            <a:picLocks noChangeAspect="1" noChangeArrowheads="1"/>
          </p:cNvPicPr>
          <p:nvPr/>
        </p:nvPicPr>
        <p:blipFill>
          <a:blip r:embed="rId3" cstate="email">
            <a:extLst/>
          </a:blip>
          <a:stretch>
            <a:fillRect/>
          </a:stretch>
        </p:blipFill>
        <p:spPr bwMode="auto">
          <a:xfrm>
            <a:off x="680740" y="1600200"/>
            <a:ext cx="7777460" cy="4572000"/>
          </a:xfrm>
          <a:prstGeom prst="rect">
            <a:avLst/>
          </a:prstGeom>
          <a:noFill/>
          <a:ln w="9525">
            <a:noFill/>
            <a:miter lim="800000"/>
            <a:headEnd/>
            <a:tailEnd/>
          </a:ln>
        </p:spPr>
      </p:pic>
    </p:spTree>
    <p:extLst>
      <p:ext uri="{BB962C8B-B14F-4D97-AF65-F5344CB8AC3E}">
        <p14:creationId xmlns:p14="http://schemas.microsoft.com/office/powerpoint/2010/main" val="1175202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dirty="0" smtClean="0"/>
              <a:t>Top-Level Domains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79864489"/>
              </p:ext>
            </p:extLst>
          </p:nvPr>
        </p:nvGraphicFramePr>
        <p:xfrm>
          <a:off x="685800" y="1524000"/>
          <a:ext cx="8077200" cy="4782464"/>
        </p:xfrm>
        <a:graphic>
          <a:graphicData uri="http://schemas.openxmlformats.org/drawingml/2006/table">
            <a:tbl>
              <a:tblPr/>
              <a:tblGrid>
                <a:gridCol w="1752600"/>
                <a:gridCol w="6324600"/>
              </a:tblGrid>
              <a:tr h="423633">
                <a:tc>
                  <a:txBody>
                    <a:bodyPr/>
                    <a:lstStyle/>
                    <a:p>
                      <a:pPr marL="0" marR="0" algn="ctr">
                        <a:spcBef>
                          <a:spcPts val="600"/>
                        </a:spcBef>
                        <a:spcAft>
                          <a:spcPts val="600"/>
                        </a:spcAft>
                        <a:tabLst>
                          <a:tab pos="876300" algn="l"/>
                          <a:tab pos="1974850" algn="l"/>
                          <a:tab pos="3797300" algn="l"/>
                          <a:tab pos="457200" algn="l"/>
                        </a:tabLst>
                      </a:pPr>
                      <a:r>
                        <a:rPr lang="en-US" sz="2000" b="1" dirty="0">
                          <a:latin typeface="+mn-lt"/>
                          <a:ea typeface="Times New Roman"/>
                          <a:cs typeface="Times New Roman"/>
                        </a:rPr>
                        <a:t>Domain Name</a:t>
                      </a:r>
                      <a:endParaRPr lang="en-US" sz="20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tabLst>
                          <a:tab pos="876300" algn="l"/>
                          <a:tab pos="1974850" algn="l"/>
                          <a:tab pos="3797300" algn="l"/>
                          <a:tab pos="457200" algn="l"/>
                        </a:tabLst>
                      </a:pPr>
                      <a:r>
                        <a:rPr lang="en-US" sz="2000" b="1" dirty="0">
                          <a:latin typeface="+mn-lt"/>
                          <a:ea typeface="Times New Roman"/>
                          <a:cs typeface="Times New Roman"/>
                        </a:rPr>
                        <a:t>Who Can Use the Domain Name</a:t>
                      </a:r>
                      <a:endParaRPr lang="en-US" sz="20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866">
                <a:tc>
                  <a:txBody>
                    <a:bodyPr/>
                    <a:lstStyle/>
                    <a:p>
                      <a:pPr marL="0" marR="0" algn="ctr">
                        <a:spcBef>
                          <a:spcPts val="600"/>
                        </a:spcBef>
                        <a:spcAft>
                          <a:spcPts val="600"/>
                        </a:spcAft>
                        <a:tabLst>
                          <a:tab pos="876300" algn="l"/>
                          <a:tab pos="1974850" algn="l"/>
                          <a:tab pos="3797300" algn="l"/>
                          <a:tab pos="457200" algn="l"/>
                        </a:tabLst>
                      </a:pPr>
                      <a:r>
                        <a:rPr lang="en-US" sz="2000" dirty="0">
                          <a:latin typeface="+mn-lt"/>
                          <a:ea typeface="Times New Roman"/>
                          <a:cs typeface="Times New Roman"/>
                        </a:rPr>
                        <a:t>.biz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2000">
                          <a:latin typeface="+mn-lt"/>
                          <a:ea typeface="Times New Roman"/>
                          <a:cs typeface="Times New Roman"/>
                        </a:rPr>
                        <a:t>Businesses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33">
                <a:tc>
                  <a:txBody>
                    <a:bodyPr/>
                    <a:lstStyle/>
                    <a:p>
                      <a:pPr marL="0" marR="0" algn="ctr">
                        <a:spcBef>
                          <a:spcPts val="600"/>
                        </a:spcBef>
                        <a:spcAft>
                          <a:spcPts val="600"/>
                        </a:spcAft>
                        <a:tabLst>
                          <a:tab pos="876300" algn="l"/>
                          <a:tab pos="1974850" algn="l"/>
                          <a:tab pos="3797300" algn="l"/>
                          <a:tab pos="457200" algn="l"/>
                        </a:tabLst>
                      </a:pPr>
                      <a:r>
                        <a:rPr lang="en-US" sz="2000" dirty="0">
                          <a:latin typeface="+mn-lt"/>
                          <a:ea typeface="Times New Roman"/>
                          <a:cs typeface="Times New Roman"/>
                        </a:rPr>
                        <a:t>.com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2000" dirty="0">
                          <a:latin typeface="+mn-lt"/>
                          <a:ea typeface="Times New Roman"/>
                          <a:cs typeface="Times New Roman"/>
                        </a:rPr>
                        <a:t>Originally for commercial sites but can be used by anyone now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33">
                <a:tc>
                  <a:txBody>
                    <a:bodyPr/>
                    <a:lstStyle/>
                    <a:p>
                      <a:pPr marL="0" marR="0" algn="ctr">
                        <a:spcBef>
                          <a:spcPts val="600"/>
                        </a:spcBef>
                        <a:spcAft>
                          <a:spcPts val="600"/>
                        </a:spcAft>
                        <a:tabLst>
                          <a:tab pos="876300" algn="l"/>
                          <a:tab pos="1974850" algn="l"/>
                          <a:tab pos="3797300" algn="l"/>
                          <a:tab pos="457200" algn="l"/>
                        </a:tabLst>
                      </a:pPr>
                      <a:r>
                        <a:rPr lang="en-US" sz="2000" dirty="0">
                          <a:latin typeface="+mn-lt"/>
                          <a:ea typeface="Times New Roman"/>
                          <a:cs typeface="Times New Roman"/>
                        </a:rPr>
                        <a:t>.</a:t>
                      </a:r>
                      <a:r>
                        <a:rPr lang="en-US" sz="2000" dirty="0" err="1">
                          <a:latin typeface="+mn-lt"/>
                          <a:ea typeface="Times New Roman"/>
                          <a:cs typeface="Times New Roman"/>
                        </a:rPr>
                        <a:t>edu</a:t>
                      </a:r>
                      <a:endParaRPr lang="en-US" sz="20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2000" dirty="0">
                          <a:latin typeface="+mn-lt"/>
                          <a:ea typeface="Times New Roman"/>
                          <a:cs typeface="Times New Roman"/>
                        </a:rPr>
                        <a:t>Degree-granting institutions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33">
                <a:tc>
                  <a:txBody>
                    <a:bodyPr/>
                    <a:lstStyle/>
                    <a:p>
                      <a:pPr marL="0" marR="0" algn="ctr">
                        <a:spcBef>
                          <a:spcPts val="600"/>
                        </a:spcBef>
                        <a:spcAft>
                          <a:spcPts val="600"/>
                        </a:spcAft>
                        <a:tabLst>
                          <a:tab pos="876300" algn="l"/>
                          <a:tab pos="1974850" algn="l"/>
                          <a:tab pos="3797300" algn="l"/>
                          <a:tab pos="457200" algn="l"/>
                        </a:tabLst>
                      </a:pPr>
                      <a:r>
                        <a:rPr lang="en-US" sz="2000">
                          <a:latin typeface="+mn-lt"/>
                          <a:ea typeface="Times New Roman"/>
                          <a:cs typeface="Times New Roman"/>
                        </a:rPr>
                        <a:t>.gov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2000" dirty="0" smtClean="0">
                          <a:latin typeface="+mn-lt"/>
                          <a:ea typeface="Times New Roman"/>
                          <a:cs typeface="Times New Roman"/>
                        </a:rPr>
                        <a:t>Local, state, and United </a:t>
                      </a:r>
                      <a:r>
                        <a:rPr lang="en-US" sz="2000" dirty="0">
                          <a:latin typeface="+mn-lt"/>
                          <a:ea typeface="Times New Roman"/>
                          <a:cs typeface="Times New Roman"/>
                        </a:rPr>
                        <a:t>States government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33">
                <a:tc>
                  <a:txBody>
                    <a:bodyPr/>
                    <a:lstStyle/>
                    <a:p>
                      <a:pPr marL="0" marR="0" algn="ctr">
                        <a:spcBef>
                          <a:spcPts val="600"/>
                        </a:spcBef>
                        <a:spcAft>
                          <a:spcPts val="600"/>
                        </a:spcAft>
                        <a:tabLst>
                          <a:tab pos="876300" algn="l"/>
                          <a:tab pos="1974850" algn="l"/>
                          <a:tab pos="3797300" algn="l"/>
                          <a:tab pos="457200" algn="l"/>
                        </a:tabLst>
                      </a:pPr>
                      <a:r>
                        <a:rPr lang="en-US" sz="2000" dirty="0">
                          <a:latin typeface="+mn-lt"/>
                          <a:ea typeface="Times New Roman"/>
                          <a:cs typeface="Times New Roman"/>
                        </a:rPr>
                        <a:t>.info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2000" dirty="0">
                          <a:latin typeface="+mn-lt"/>
                          <a:ea typeface="Times New Roman"/>
                          <a:cs typeface="Times New Roman"/>
                        </a:rPr>
                        <a:t>Information service providers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33">
                <a:tc>
                  <a:txBody>
                    <a:bodyPr/>
                    <a:lstStyle/>
                    <a:p>
                      <a:pPr marL="0" marR="0" algn="ctr">
                        <a:spcBef>
                          <a:spcPts val="600"/>
                        </a:spcBef>
                        <a:spcAft>
                          <a:spcPts val="600"/>
                        </a:spcAft>
                        <a:tabLst>
                          <a:tab pos="876300" algn="l"/>
                          <a:tab pos="1974850" algn="l"/>
                          <a:tab pos="3797300" algn="l"/>
                          <a:tab pos="457200" algn="l"/>
                        </a:tabLst>
                      </a:pPr>
                      <a:r>
                        <a:rPr lang="en-US" sz="2000" dirty="0">
                          <a:latin typeface="+mn-lt"/>
                          <a:ea typeface="Times New Roman"/>
                          <a:cs typeface="Times New Roman"/>
                        </a:rPr>
                        <a:t>.mil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2000" dirty="0">
                          <a:latin typeface="+mn-lt"/>
                          <a:ea typeface="Times New Roman"/>
                          <a:cs typeface="Times New Roman"/>
                        </a:rPr>
                        <a:t>United States military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33">
                <a:tc>
                  <a:txBody>
                    <a:bodyPr/>
                    <a:lstStyle/>
                    <a:p>
                      <a:pPr marL="0" marR="0" algn="ctr">
                        <a:spcBef>
                          <a:spcPts val="600"/>
                        </a:spcBef>
                        <a:spcAft>
                          <a:spcPts val="600"/>
                        </a:spcAft>
                        <a:tabLst>
                          <a:tab pos="876300" algn="l"/>
                          <a:tab pos="1974850" algn="l"/>
                          <a:tab pos="3797300" algn="l"/>
                          <a:tab pos="457200" algn="l"/>
                        </a:tabLst>
                      </a:pPr>
                      <a:r>
                        <a:rPr lang="en-US" sz="2000">
                          <a:latin typeface="+mn-lt"/>
                          <a:ea typeface="Times New Roman"/>
                          <a:cs typeface="Times New Roman"/>
                        </a:rPr>
                        <a:t>.name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2000" dirty="0">
                          <a:latin typeface="+mn-lt"/>
                          <a:ea typeface="Times New Roman"/>
                          <a:cs typeface="Times New Roman"/>
                        </a:rPr>
                        <a:t>Individuals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33">
                <a:tc>
                  <a:txBody>
                    <a:bodyPr/>
                    <a:lstStyle/>
                    <a:p>
                      <a:pPr marL="0" marR="0" algn="ctr">
                        <a:spcBef>
                          <a:spcPts val="600"/>
                        </a:spcBef>
                        <a:spcAft>
                          <a:spcPts val="600"/>
                        </a:spcAft>
                        <a:tabLst>
                          <a:tab pos="876300" algn="l"/>
                          <a:tab pos="1974850" algn="l"/>
                          <a:tab pos="3797300" algn="l"/>
                          <a:tab pos="457200" algn="l"/>
                        </a:tabLst>
                      </a:pPr>
                      <a:r>
                        <a:rPr lang="en-US" sz="2000">
                          <a:latin typeface="+mn-lt"/>
                          <a:ea typeface="Times New Roman"/>
                          <a:cs typeface="Times New Roman"/>
                        </a:rPr>
                        <a:t>.net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2000" dirty="0">
                          <a:latin typeface="+mn-lt"/>
                          <a:ea typeface="Times New Roman"/>
                          <a:cs typeface="Times New Roman"/>
                        </a:rPr>
                        <a:t>Originally for networking </a:t>
                      </a:r>
                      <a:r>
                        <a:rPr lang="en-US" sz="2000" dirty="0" smtClean="0">
                          <a:latin typeface="+mn-lt"/>
                          <a:ea typeface="Times New Roman"/>
                          <a:cs typeface="Times New Roman"/>
                        </a:rPr>
                        <a:t>organizations, no </a:t>
                      </a:r>
                      <a:r>
                        <a:rPr lang="en-US" sz="2000" dirty="0">
                          <a:latin typeface="+mn-lt"/>
                          <a:ea typeface="Times New Roman"/>
                          <a:cs typeface="Times New Roman"/>
                        </a:rPr>
                        <a:t>longer restricted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33">
                <a:tc>
                  <a:txBody>
                    <a:bodyPr/>
                    <a:lstStyle/>
                    <a:p>
                      <a:pPr marL="0" marR="0" algn="ctr">
                        <a:spcBef>
                          <a:spcPts val="600"/>
                        </a:spcBef>
                        <a:spcAft>
                          <a:spcPts val="600"/>
                        </a:spcAft>
                        <a:tabLst>
                          <a:tab pos="876300" algn="l"/>
                          <a:tab pos="1974850" algn="l"/>
                          <a:tab pos="3797300" algn="l"/>
                          <a:tab pos="457200" algn="l"/>
                        </a:tabLst>
                      </a:pPr>
                      <a:r>
                        <a:rPr lang="en-US" sz="2000" dirty="0">
                          <a:latin typeface="+mn-lt"/>
                          <a:ea typeface="Times New Roman"/>
                          <a:cs typeface="Times New Roman"/>
                        </a:rPr>
                        <a:t>.org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tabLst>
                          <a:tab pos="876300" algn="l"/>
                          <a:tab pos="1974850" algn="l"/>
                          <a:tab pos="3797300" algn="l"/>
                          <a:tab pos="457200" algn="l"/>
                        </a:tabLst>
                      </a:pPr>
                      <a:r>
                        <a:rPr lang="en-US" sz="2000" dirty="0">
                          <a:latin typeface="+mn-lt"/>
                          <a:ea typeface="Times New Roman"/>
                          <a:cs typeface="Times New Roman"/>
                        </a:rPr>
                        <a:t>Organizations (often nonprofits)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Footer Placeholder 1"/>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37</a:t>
            </a:fld>
            <a:endParaRPr lang="en-US"/>
          </a:p>
        </p:txBody>
      </p:sp>
    </p:spTree>
    <p:extLst>
      <p:ext uri="{BB962C8B-B14F-4D97-AF65-F5344CB8AC3E}">
        <p14:creationId xmlns:p14="http://schemas.microsoft.com/office/powerpoint/2010/main" val="2599906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dirty="0"/>
              <a:t>Search Engines</a:t>
            </a:r>
            <a:endParaRPr lang="en-US" sz="4000" dirty="0"/>
          </a:p>
        </p:txBody>
      </p:sp>
      <p:sp>
        <p:nvSpPr>
          <p:cNvPr id="108547" name="Rectangle 3"/>
          <p:cNvSpPr>
            <a:spLocks noGrp="1" noChangeArrowheads="1"/>
          </p:cNvSpPr>
          <p:nvPr>
            <p:ph type="body" sz="half" idx="1"/>
          </p:nvPr>
        </p:nvSpPr>
        <p:spPr>
          <a:xfrm>
            <a:off x="457200" y="1371600"/>
            <a:ext cx="8077200" cy="4343400"/>
          </a:xfrm>
        </p:spPr>
        <p:txBody>
          <a:bodyPr>
            <a:normAutofit/>
          </a:bodyPr>
          <a:lstStyle/>
          <a:p>
            <a:pPr eaLnBrk="1" hangingPunct="1">
              <a:defRPr/>
            </a:pPr>
            <a:r>
              <a:rPr lang="en-US" dirty="0" smtClean="0">
                <a:effectLst/>
              </a:rPr>
              <a:t>Search engines have three components:</a:t>
            </a:r>
          </a:p>
          <a:p>
            <a:pPr lvl="1">
              <a:defRPr/>
            </a:pPr>
            <a:r>
              <a:rPr lang="en-US" dirty="0" smtClean="0"/>
              <a:t>Spider constantly collects data on the Web</a:t>
            </a:r>
          </a:p>
          <a:p>
            <a:pPr lvl="1">
              <a:defRPr/>
            </a:pPr>
            <a:r>
              <a:rPr lang="en-US" dirty="0" smtClean="0">
                <a:effectLst/>
              </a:rPr>
              <a:t>Search engine organizes the data into large database</a:t>
            </a:r>
          </a:p>
          <a:p>
            <a:pPr lvl="1">
              <a:defRPr/>
            </a:pPr>
            <a:r>
              <a:rPr lang="en-US" dirty="0" smtClean="0"/>
              <a:t>Search engine software searches indexed data pulling out relevant information</a:t>
            </a:r>
          </a:p>
          <a:p>
            <a:pPr>
              <a:defRPr/>
            </a:pPr>
            <a:r>
              <a:rPr lang="en-US" dirty="0" smtClean="0">
                <a:effectLst/>
              </a:rPr>
              <a:t>Resulting list appears in your Web browser as list of hits</a:t>
            </a:r>
          </a:p>
          <a:p>
            <a:pPr lvl="1">
              <a:defRPr/>
            </a:pPr>
            <a:endParaRPr lang="en-US" dirty="0" smtClean="0">
              <a:effectLst/>
            </a:endParaRPr>
          </a:p>
        </p:txBody>
      </p:sp>
      <p:sp>
        <p:nvSpPr>
          <p:cNvPr id="2" name="Footer Placeholder 1"/>
          <p:cNvSpPr>
            <a:spLocks noGrp="1"/>
          </p:cNvSpPr>
          <p:nvPr>
            <p:ph type="ftr" sz="quarter" idx="10"/>
          </p:nvPr>
        </p:nvSpPr>
        <p:spPr/>
        <p:txBody>
          <a:bodyPr/>
          <a:lstStyle/>
          <a:p>
            <a:pPr>
              <a:defRPr/>
            </a:pPr>
            <a:r>
              <a:rPr lang="en-US" smtClean="0"/>
              <a:t>Copyright © 2013 Pearson Education, Inc. Publishing as Prentice Hall</a:t>
            </a:r>
            <a:endParaRPr lang="en-US"/>
          </a:p>
        </p:txBody>
      </p:sp>
      <p:sp>
        <p:nvSpPr>
          <p:cNvPr id="3" name="Slide Number Placeholder 2"/>
          <p:cNvSpPr>
            <a:spLocks noGrp="1"/>
          </p:cNvSpPr>
          <p:nvPr>
            <p:ph type="sldNum" sz="quarter" idx="12"/>
          </p:nvPr>
        </p:nvSpPr>
        <p:spPr/>
        <p:txBody>
          <a:bodyPr/>
          <a:lstStyle/>
          <a:p>
            <a:pPr>
              <a:defRPr/>
            </a:pPr>
            <a:fld id="{C04E7D9B-6482-4FC4-8701-81B98EF5DD09}" type="slidenum">
              <a:rPr lang="en-US" smtClean="0"/>
              <a:pPr>
                <a:defRPr/>
              </a:pPr>
              <a:t>38</a:t>
            </a:fld>
            <a:endParaRPr lang="en-US" b="1"/>
          </a:p>
        </p:txBody>
      </p:sp>
    </p:spTree>
    <p:extLst>
      <p:ext uri="{BB962C8B-B14F-4D97-AF65-F5344CB8AC3E}">
        <p14:creationId xmlns:p14="http://schemas.microsoft.com/office/powerpoint/2010/main" val="438652878"/>
      </p:ext>
    </p:extLst>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US" dirty="0"/>
              <a:t>Chapter 3 Summary Questions </a:t>
            </a:r>
          </a:p>
        </p:txBody>
      </p:sp>
      <p:sp>
        <p:nvSpPr>
          <p:cNvPr id="147459" name="Rectangle 3"/>
          <p:cNvSpPr>
            <a:spLocks noGrp="1" noChangeArrowheads="1"/>
          </p:cNvSpPr>
          <p:nvPr>
            <p:ph type="body" idx="1"/>
          </p:nvPr>
        </p:nvSpPr>
        <p:spPr/>
        <p:txBody>
          <a:bodyPr/>
          <a:lstStyle/>
          <a:p>
            <a:pPr marL="514350" indent="-514350" eaLnBrk="1" hangingPunct="1">
              <a:buFont typeface="+mj-lt"/>
              <a:buAutoNum type="arabicPeriod"/>
              <a:defRPr/>
            </a:pPr>
            <a:r>
              <a:rPr lang="en-US" dirty="0">
                <a:effectLst/>
              </a:rPr>
              <a:t>What is the origin of the Internet?</a:t>
            </a:r>
          </a:p>
        </p:txBody>
      </p:sp>
      <p:sp>
        <p:nvSpPr>
          <p:cNvPr id="2" name="Footer Placeholder 1"/>
          <p:cNvSpPr>
            <a:spLocks noGrp="1"/>
          </p:cNvSpPr>
          <p:nvPr>
            <p:ph type="ftr" sz="quarter" idx="11"/>
          </p:nvPr>
        </p:nvSpPr>
        <p:spPr/>
        <p:txBody>
          <a:bodyPr/>
          <a:lstStyle/>
          <a:p>
            <a:r>
              <a:rPr lang="en-US" smtClean="0"/>
              <a:t>Copyright © 2013 Pearson Education, Inc. Publishing as Prentice Hall</a:t>
            </a:r>
            <a:endParaRPr lang="en-US"/>
          </a:p>
        </p:txBody>
      </p:sp>
      <p:sp>
        <p:nvSpPr>
          <p:cNvPr id="3" name="Slide Number Placeholder 2"/>
          <p:cNvSpPr>
            <a:spLocks noGrp="1"/>
          </p:cNvSpPr>
          <p:nvPr>
            <p:ph type="sldNum" sz="quarter" idx="12"/>
          </p:nvPr>
        </p:nvSpPr>
        <p:spPr/>
        <p:txBody>
          <a:bodyPr/>
          <a:lstStyle/>
          <a:p>
            <a:fld id="{3C5A0288-DE65-4327-81AA-3D0ED474C7D0}" type="slidenum">
              <a:rPr lang="en-US" smtClean="0"/>
              <a:pPr/>
              <a:t>39</a:t>
            </a:fld>
            <a:endParaRPr lang="en-US"/>
          </a:p>
        </p:txBody>
      </p:sp>
    </p:spTree>
    <p:extLst>
      <p:ext uri="{BB962C8B-B14F-4D97-AF65-F5344CB8AC3E}">
        <p14:creationId xmlns:p14="http://schemas.microsoft.com/office/powerpoint/2010/main" val="3224356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wipe(left)">
                                      <p:cBhvr>
                                        <p:cTn id="7" dur="1000"/>
                                        <p:tgtEl>
                                          <p:spTgt spid="147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
        <p:nvSpPr>
          <p:cNvPr id="76802" name="Slide Number Placeholder 5"/>
          <p:cNvSpPr>
            <a:spLocks noGrp="1"/>
          </p:cNvSpPr>
          <p:nvPr>
            <p:ph type="sldNum" sz="quarter" idx="12"/>
          </p:nvPr>
        </p:nvSpPr>
        <p:spPr>
          <a:noFill/>
        </p:spPr>
        <p:txBody>
          <a:bodyPr/>
          <a:lstStyle/>
          <a:p>
            <a:fld id="{A47F6A65-E251-4F5F-BC76-C194E8408A5F}" type="slidenum">
              <a:rPr lang="en-US" smtClean="0"/>
              <a:pPr/>
              <a:t>4</a:t>
            </a:fld>
            <a:endParaRPr lang="en-US" b="1" smtClean="0"/>
          </a:p>
        </p:txBody>
      </p:sp>
      <p:sp>
        <p:nvSpPr>
          <p:cNvPr id="226306" name="Rectangle 2"/>
          <p:cNvSpPr>
            <a:spLocks noGrp="1" noChangeArrowheads="1"/>
          </p:cNvSpPr>
          <p:nvPr>
            <p:ph type="title"/>
          </p:nvPr>
        </p:nvSpPr>
        <p:spPr/>
        <p:txBody>
          <a:bodyPr/>
          <a:lstStyle/>
          <a:p>
            <a:pPr eaLnBrk="1" hangingPunct="1">
              <a:defRPr/>
            </a:pPr>
            <a:r>
              <a:rPr lang="en-US"/>
              <a:t>Chapter 1 Summary Questions</a:t>
            </a:r>
          </a:p>
        </p:txBody>
      </p:sp>
      <p:sp>
        <p:nvSpPr>
          <p:cNvPr id="226307" name="Rectangle 3"/>
          <p:cNvSpPr>
            <a:spLocks noGrp="1" noChangeArrowheads="1"/>
          </p:cNvSpPr>
          <p:nvPr>
            <p:ph type="body" idx="1"/>
          </p:nvPr>
        </p:nvSpPr>
        <p:spPr/>
        <p:txBody>
          <a:bodyPr/>
          <a:lstStyle/>
          <a:p>
            <a:pPr eaLnBrk="1" hangingPunct="1">
              <a:defRPr/>
            </a:pPr>
            <a:r>
              <a:rPr lang="en-US" dirty="0">
                <a:effectLst/>
              </a:rPr>
              <a:t>What does it mean to be “computer literate”?</a:t>
            </a:r>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body" idx="1"/>
          </p:nvPr>
        </p:nvSpPr>
        <p:spPr/>
        <p:txBody>
          <a:bodyPr/>
          <a:lstStyle/>
          <a:p>
            <a:pPr marL="457200" indent="-457200">
              <a:buNone/>
            </a:pPr>
            <a:r>
              <a:rPr lang="en-US" dirty="0"/>
              <a:t>7. What is a Web browser, and what is a URL and its parts?</a:t>
            </a:r>
          </a:p>
        </p:txBody>
      </p:sp>
      <p:sp>
        <p:nvSpPr>
          <p:cNvPr id="155652" name="Rectangle 4"/>
          <p:cNvSpPr>
            <a:spLocks noGrp="1" noChangeArrowheads="1"/>
          </p:cNvSpPr>
          <p:nvPr>
            <p:ph type="title"/>
          </p:nvPr>
        </p:nvSpPr>
        <p:spPr/>
        <p:txBody>
          <a:bodyPr/>
          <a:lstStyle/>
          <a:p>
            <a:pPr eaLnBrk="1" hangingPunct="1">
              <a:defRPr/>
            </a:pPr>
            <a:r>
              <a:rPr lang="en-US" dirty="0"/>
              <a:t>Chapter 3 Summary Questions </a:t>
            </a:r>
          </a:p>
        </p:txBody>
      </p:sp>
      <p:sp>
        <p:nvSpPr>
          <p:cNvPr id="2" name="Footer Placeholder 1"/>
          <p:cNvSpPr>
            <a:spLocks noGrp="1"/>
          </p:cNvSpPr>
          <p:nvPr>
            <p:ph type="ftr" sz="quarter" idx="11"/>
          </p:nvPr>
        </p:nvSpPr>
        <p:spPr/>
        <p:txBody>
          <a:bodyPr/>
          <a:lstStyle/>
          <a:p>
            <a:r>
              <a:rPr lang="en-US" smtClean="0"/>
              <a:t>Copyright © 2013 Pearson Education, Inc. Publishing as Prentice Hall</a:t>
            </a:r>
            <a:endParaRPr lang="en-US"/>
          </a:p>
        </p:txBody>
      </p:sp>
      <p:sp>
        <p:nvSpPr>
          <p:cNvPr id="3" name="Slide Number Placeholder 2"/>
          <p:cNvSpPr>
            <a:spLocks noGrp="1"/>
          </p:cNvSpPr>
          <p:nvPr>
            <p:ph type="sldNum" sz="quarter" idx="12"/>
          </p:nvPr>
        </p:nvSpPr>
        <p:spPr/>
        <p:txBody>
          <a:bodyPr/>
          <a:lstStyle/>
          <a:p>
            <a:fld id="{3C5A0288-DE65-4327-81AA-3D0ED474C7D0}" type="slidenum">
              <a:rPr lang="en-US" smtClean="0"/>
              <a:pPr/>
              <a:t>40</a:t>
            </a:fld>
            <a:endParaRPr lang="en-US"/>
          </a:p>
        </p:txBody>
      </p:sp>
    </p:spTree>
    <p:extLst>
      <p:ext uri="{BB962C8B-B14F-4D97-AF65-F5344CB8AC3E}">
        <p14:creationId xmlns:p14="http://schemas.microsoft.com/office/powerpoint/2010/main" val="476328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b="1" i="1" dirty="0" smtClean="0"/>
              <a:t>Technology in Action</a:t>
            </a:r>
            <a:endParaRPr lang="en-US" b="1" i="1" dirty="0"/>
          </a:p>
        </p:txBody>
      </p:sp>
      <p:sp>
        <p:nvSpPr>
          <p:cNvPr id="3" name="Subtitle 2"/>
          <p:cNvSpPr>
            <a:spLocks noGrp="1"/>
          </p:cNvSpPr>
          <p:nvPr>
            <p:ph type="subTitle" idx="1"/>
          </p:nvPr>
        </p:nvSpPr>
        <p:spPr>
          <a:xfrm>
            <a:off x="990600" y="3429000"/>
            <a:ext cx="7162800" cy="1752600"/>
          </a:xfrm>
        </p:spPr>
        <p:txBody>
          <a:bodyPr>
            <a:normAutofit/>
          </a:bodyPr>
          <a:lstStyle/>
          <a:p>
            <a:pPr>
              <a:defRPr/>
            </a:pPr>
            <a:r>
              <a:rPr lang="en-US" b="0" dirty="0">
                <a:solidFill>
                  <a:schemeClr val="tx1"/>
                </a:solidFill>
              </a:rPr>
              <a:t>Chapter 4</a:t>
            </a:r>
          </a:p>
          <a:p>
            <a:pPr>
              <a:defRPr/>
            </a:pPr>
            <a:r>
              <a:rPr lang="en-US" b="0" dirty="0">
                <a:solidFill>
                  <a:schemeClr val="tx1"/>
                </a:solidFill>
              </a:rPr>
              <a:t>Application Software: </a:t>
            </a:r>
            <a:br>
              <a:rPr lang="en-US" b="0" dirty="0">
                <a:solidFill>
                  <a:schemeClr val="tx1"/>
                </a:solidFill>
              </a:rPr>
            </a:br>
            <a:r>
              <a:rPr lang="en-US" b="0" dirty="0">
                <a:solidFill>
                  <a:schemeClr val="tx1"/>
                </a:solidFill>
              </a:rPr>
              <a:t>Programs That Let You Work and Play</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Copyright © 2013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2067000604"/>
      </p:ext>
    </p:extLst>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Web Based Applications</a:t>
            </a:r>
            <a:endParaRPr lang="en-US" dirty="0"/>
          </a:p>
        </p:txBody>
      </p:sp>
      <p:sp>
        <p:nvSpPr>
          <p:cNvPr id="6" name="Content Placeholder 5"/>
          <p:cNvSpPr>
            <a:spLocks noGrp="1"/>
          </p:cNvSpPr>
          <p:nvPr>
            <p:ph sz="half" idx="1"/>
          </p:nvPr>
        </p:nvSpPr>
        <p:spPr/>
        <p:txBody>
          <a:bodyPr/>
          <a:lstStyle/>
          <a:p>
            <a:r>
              <a:rPr lang="en-US" dirty="0" smtClean="0"/>
              <a:t>Software as a Service (</a:t>
            </a:r>
            <a:r>
              <a:rPr lang="en-US" dirty="0" err="1" smtClean="0"/>
              <a:t>SaaS</a:t>
            </a:r>
            <a:r>
              <a:rPr lang="en-US" dirty="0" smtClean="0"/>
              <a:t>)</a:t>
            </a:r>
          </a:p>
          <a:p>
            <a:r>
              <a:rPr lang="en-US" dirty="0" smtClean="0"/>
              <a:t>Application is hosted online</a:t>
            </a:r>
          </a:p>
          <a:p>
            <a:r>
              <a:rPr lang="en-US" dirty="0" smtClean="0"/>
              <a:t>Made available over the Internet</a:t>
            </a:r>
          </a:p>
          <a:p>
            <a:r>
              <a:rPr lang="en-US" dirty="0" smtClean="0"/>
              <a:t>Microsoft Office Web Apps have fewer tabs than installed version</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fld id="{3C5A0288-DE65-4327-81AA-3D0ED474C7D0}" type="slidenum">
              <a:rPr lang="en-US" smtClean="0"/>
              <a:pPr/>
              <a:t>42</a:t>
            </a:fld>
            <a:endParaRPr lang="en-US"/>
          </a:p>
        </p:txBody>
      </p:sp>
      <p:pic>
        <p:nvPicPr>
          <p:cNvPr id="8" name="Content Placeholder 7"/>
          <p:cNvPicPr>
            <a:picLocks noGrp="1"/>
          </p:cNvPicPr>
          <p:nvPr>
            <p:ph sz="half" idx="2"/>
          </p:nvPr>
        </p:nvPicPr>
        <p:blipFill>
          <a:blip cstate="print">
            <a:extLst>
              <a:ext uri="{28A0092B-C50C-407E-A947-70E740481C1C}">
                <a14:useLocalDpi xmlns:a14="http://schemas.microsoft.com/office/drawing/2010/main" val="0"/>
              </a:ext>
            </a:extLst>
          </a:blip>
          <a:srcRect/>
          <a:stretch>
            <a:fillRect/>
          </a:stretch>
        </p:blipFill>
        <p:spPr bwMode="auto">
          <a:xfrm>
            <a:off x="4727753" y="1752600"/>
            <a:ext cx="4038600" cy="3719128"/>
          </a:xfrm>
          <a:prstGeom prst="rect">
            <a:avLst/>
          </a:prstGeom>
          <a:noFill/>
          <a:ln>
            <a:noFill/>
          </a:ln>
        </p:spPr>
      </p:pic>
      <p:sp>
        <p:nvSpPr>
          <p:cNvPr id="3" name="TextBox 2"/>
          <p:cNvSpPr txBox="1"/>
          <p:nvPr/>
        </p:nvSpPr>
        <p:spPr>
          <a:xfrm>
            <a:off x="4727753" y="5638800"/>
            <a:ext cx="4111447" cy="369332"/>
          </a:xfrm>
          <a:prstGeom prst="rect">
            <a:avLst/>
          </a:prstGeom>
          <a:noFill/>
        </p:spPr>
        <p:txBody>
          <a:bodyPr wrap="none" rtlCol="0">
            <a:spAutoFit/>
          </a:bodyPr>
          <a:lstStyle/>
          <a:p>
            <a:r>
              <a:rPr lang="en-US" dirty="0"/>
              <a:t>Microsoft Web Apps </a:t>
            </a:r>
            <a:r>
              <a:rPr lang="en-US" dirty="0" smtClean="0"/>
              <a:t> </a:t>
            </a:r>
            <a:r>
              <a:rPr lang="en-US" dirty="0"/>
              <a:t>have fewer </a:t>
            </a:r>
            <a:r>
              <a:rPr lang="en-US" dirty="0" smtClean="0"/>
              <a:t>options</a:t>
            </a:r>
            <a:endParaRPr lang="en-US" dirty="0"/>
          </a:p>
        </p:txBody>
      </p:sp>
    </p:spTree>
    <p:extLst>
      <p:ext uri="{BB962C8B-B14F-4D97-AF65-F5344CB8AC3E}">
        <p14:creationId xmlns:p14="http://schemas.microsoft.com/office/powerpoint/2010/main" val="655550243"/>
      </p:ext>
    </p:extLst>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Slide Number Placeholder 5"/>
          <p:cNvSpPr>
            <a:spLocks noGrp="1"/>
          </p:cNvSpPr>
          <p:nvPr>
            <p:ph type="sldNum" sz="quarter" idx="12"/>
          </p:nvPr>
        </p:nvSpPr>
        <p:spPr>
          <a:noFill/>
        </p:spPr>
        <p:txBody>
          <a:bodyPr/>
          <a:lstStyle/>
          <a:p>
            <a:fld id="{6D7B2474-8194-4F95-8117-16D6E80F4816}" type="slidenum">
              <a:rPr lang="en-US" smtClean="0"/>
              <a:pPr/>
              <a:t>43</a:t>
            </a:fld>
            <a:endParaRPr lang="en-US" b="1" dirty="0" smtClean="0"/>
          </a:p>
        </p:txBody>
      </p:sp>
      <p:sp>
        <p:nvSpPr>
          <p:cNvPr id="67586" name="Rectangle 2"/>
          <p:cNvSpPr>
            <a:spLocks noGrp="1" noChangeArrowheads="1"/>
          </p:cNvSpPr>
          <p:nvPr>
            <p:ph type="title"/>
          </p:nvPr>
        </p:nvSpPr>
        <p:spPr/>
        <p:txBody>
          <a:bodyPr>
            <a:normAutofit fontScale="90000"/>
          </a:bodyPr>
          <a:lstStyle/>
          <a:p>
            <a:pPr eaLnBrk="1" hangingPunct="1">
              <a:defRPr/>
            </a:pPr>
            <a:r>
              <a:rPr lang="en-US" dirty="0" smtClean="0"/>
              <a:t>Productivity Software for </a:t>
            </a:r>
            <a:br>
              <a:rPr lang="en-US" dirty="0" smtClean="0"/>
            </a:br>
            <a:r>
              <a:rPr lang="en-US" dirty="0" smtClean="0"/>
              <a:t>Home and Office </a:t>
            </a:r>
            <a:endParaRPr lang="en-US" dirty="0"/>
          </a:p>
        </p:txBody>
      </p:sp>
      <p:sp>
        <p:nvSpPr>
          <p:cNvPr id="67587" name="Rectangle 3"/>
          <p:cNvSpPr>
            <a:spLocks noGrp="1" noChangeArrowheads="1"/>
          </p:cNvSpPr>
          <p:nvPr>
            <p:ph type="body" idx="1"/>
          </p:nvPr>
        </p:nvSpPr>
        <p:spPr>
          <a:xfrm>
            <a:off x="342900" y="1352550"/>
            <a:ext cx="8229600" cy="4933950"/>
          </a:xfrm>
        </p:spPr>
        <p:txBody>
          <a:bodyPr/>
          <a:lstStyle/>
          <a:p>
            <a:pPr indent="0">
              <a:buNone/>
              <a:defRPr/>
            </a:pPr>
            <a:r>
              <a:rPr lang="en-US" dirty="0" smtClean="0">
                <a:effectLst/>
              </a:rPr>
              <a:t>Programs that enable you to perform tasks required at home, school, and business</a:t>
            </a:r>
          </a:p>
          <a:p>
            <a:pPr lvl="1">
              <a:buFont typeface="Arial" pitchFamily="34" charset="0"/>
              <a:buChar char="•"/>
              <a:defRPr/>
            </a:pPr>
            <a:r>
              <a:rPr lang="en-US" dirty="0" smtClean="0">
                <a:effectLst/>
              </a:rPr>
              <a:t>Word processing </a:t>
            </a:r>
          </a:p>
          <a:p>
            <a:pPr lvl="1">
              <a:buFont typeface="Arial" pitchFamily="34" charset="0"/>
              <a:buChar char="•"/>
              <a:defRPr/>
            </a:pPr>
            <a:r>
              <a:rPr lang="en-US" dirty="0" smtClean="0">
                <a:effectLst/>
              </a:rPr>
              <a:t>Spreadsheet </a:t>
            </a:r>
          </a:p>
          <a:p>
            <a:pPr lvl="1">
              <a:buFont typeface="Arial" pitchFamily="34" charset="0"/>
              <a:buChar char="•"/>
              <a:defRPr/>
            </a:pPr>
            <a:r>
              <a:rPr lang="en-US" dirty="0" smtClean="0">
                <a:effectLst/>
              </a:rPr>
              <a:t>Presentation</a:t>
            </a:r>
          </a:p>
          <a:p>
            <a:pPr lvl="1">
              <a:buFont typeface="Arial" pitchFamily="34" charset="0"/>
              <a:buChar char="•"/>
              <a:defRPr/>
            </a:pPr>
            <a:r>
              <a:rPr lang="en-US" dirty="0" smtClean="0">
                <a:effectLst/>
              </a:rPr>
              <a:t>Database</a:t>
            </a:r>
          </a:p>
          <a:p>
            <a:pPr lvl="1">
              <a:buFont typeface="Arial" pitchFamily="34" charset="0"/>
              <a:buChar char="•"/>
              <a:defRPr/>
            </a:pPr>
            <a:r>
              <a:rPr lang="en-US" dirty="0" smtClean="0">
                <a:effectLst/>
              </a:rPr>
              <a:t>Personal information manager</a:t>
            </a:r>
          </a:p>
        </p:txBody>
      </p:sp>
      <p:sp>
        <p:nvSpPr>
          <p:cNvPr id="33801" name="AutoShape 9"/>
          <p:cNvSpPr>
            <a:spLocks/>
          </p:cNvSpPr>
          <p:nvPr/>
        </p:nvSpPr>
        <p:spPr bwMode="auto">
          <a:xfrm>
            <a:off x="609600" y="4191000"/>
            <a:ext cx="3657600" cy="1981200"/>
          </a:xfrm>
          <a:prstGeom prst="borderCallout1">
            <a:avLst>
              <a:gd name="adj1" fmla="val 5769"/>
              <a:gd name="adj2" fmla="val -2083"/>
              <a:gd name="adj3" fmla="val -7694"/>
              <a:gd name="adj4" fmla="val -2083"/>
            </a:avLst>
          </a:prstGeom>
          <a:noFill/>
          <a:ln w="9525" algn="ctr">
            <a:noFill/>
            <a:miter lim="800000"/>
            <a:headEnd/>
            <a:tailEnd/>
          </a:ln>
        </p:spPr>
        <p:txBody>
          <a:bodyPr anchor="ctr"/>
          <a:lstStyle/>
          <a:p>
            <a:pPr algn="ctr"/>
            <a:endParaRPr lang="en-US"/>
          </a:p>
        </p:txBody>
      </p:sp>
      <p:sp>
        <p:nvSpPr>
          <p:cNvPr id="33802" name="AutoShape 10"/>
          <p:cNvSpPr>
            <a:spLocks/>
          </p:cNvSpPr>
          <p:nvPr/>
        </p:nvSpPr>
        <p:spPr bwMode="auto">
          <a:xfrm>
            <a:off x="457200" y="4152900"/>
            <a:ext cx="3886200" cy="1943100"/>
          </a:xfrm>
          <a:prstGeom prst="borderCallout1">
            <a:avLst>
              <a:gd name="adj1" fmla="val 5884"/>
              <a:gd name="adj2" fmla="val -1963"/>
              <a:gd name="adj3" fmla="val -9806"/>
              <a:gd name="adj4" fmla="val -1963"/>
            </a:avLst>
          </a:prstGeom>
          <a:noFill/>
          <a:ln w="9525" algn="ctr">
            <a:noFill/>
            <a:miter lim="800000"/>
            <a:headEnd/>
            <a:tailEnd/>
          </a:ln>
        </p:spPr>
        <p:txBody>
          <a:bodyPr anchor="ctr"/>
          <a:lstStyle/>
          <a:p>
            <a:pPr algn="ctr"/>
            <a:endParaRPr lang="en-US"/>
          </a:p>
        </p:txBody>
      </p:sp>
      <p:sp>
        <p:nvSpPr>
          <p:cNvPr id="2" name="Footer Placeholder 1"/>
          <p:cNvSpPr>
            <a:spLocks noGrp="1"/>
          </p:cNvSpPr>
          <p:nvPr>
            <p:ph type="ftr" sz="quarter" idx="11"/>
          </p:nvPr>
        </p:nvSpPr>
        <p:spPr/>
        <p:txBody>
          <a:bodyPr/>
          <a:lstStyle/>
          <a:p>
            <a:r>
              <a:rPr lang="en-US" smtClean="0"/>
              <a:t>Copyright © 2013 Pearson Education, Inc. Publishing as Prentice Hall</a:t>
            </a:r>
            <a:endParaRPr lang="en-US"/>
          </a:p>
        </p:txBody>
      </p:sp>
    </p:spTree>
    <p:extLst>
      <p:ext uri="{BB962C8B-B14F-4D97-AF65-F5344CB8AC3E}">
        <p14:creationId xmlns:p14="http://schemas.microsoft.com/office/powerpoint/2010/main" val="88976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a:bodyPr>
          <a:lstStyle/>
          <a:p>
            <a:pPr eaLnBrk="1" hangingPunct="1">
              <a:defRPr/>
            </a:pPr>
            <a:r>
              <a:rPr lang="en-US" sz="4000" dirty="0" smtClean="0"/>
              <a:t>Software </a:t>
            </a:r>
            <a:r>
              <a:rPr lang="en-US" sz="4000" dirty="0"/>
              <a:t>Suites</a:t>
            </a:r>
            <a:endParaRPr lang="en-US" dirty="0"/>
          </a:p>
        </p:txBody>
      </p:sp>
      <p:sp>
        <p:nvSpPr>
          <p:cNvPr id="86019" name="Rectangle 3"/>
          <p:cNvSpPr>
            <a:spLocks noGrp="1" noChangeArrowheads="1"/>
          </p:cNvSpPr>
          <p:nvPr>
            <p:ph idx="1"/>
          </p:nvPr>
        </p:nvSpPr>
        <p:spPr/>
        <p:txBody>
          <a:bodyPr>
            <a:normAutofit/>
          </a:bodyPr>
          <a:lstStyle/>
          <a:p>
            <a:pPr>
              <a:defRPr/>
            </a:pPr>
            <a:r>
              <a:rPr lang="en-US" dirty="0" smtClean="0"/>
              <a:t>Group of software </a:t>
            </a:r>
            <a:r>
              <a:rPr lang="en-US" dirty="0"/>
              <a:t>programs </a:t>
            </a:r>
            <a:r>
              <a:rPr lang="en-US" dirty="0" smtClean="0"/>
              <a:t>bundled as a package</a:t>
            </a:r>
            <a:endParaRPr lang="en-US" dirty="0"/>
          </a:p>
          <a:p>
            <a:pPr>
              <a:defRPr/>
            </a:pPr>
            <a:r>
              <a:rPr lang="en-US" dirty="0" smtClean="0"/>
              <a:t>Cheaper than buying individual programs</a:t>
            </a:r>
          </a:p>
          <a:p>
            <a:pPr>
              <a:defRPr/>
            </a:pPr>
            <a:r>
              <a:rPr lang="en-US" dirty="0" smtClean="0">
                <a:effectLst/>
              </a:rPr>
              <a:t>Compatibility between programs</a:t>
            </a:r>
          </a:p>
          <a:p>
            <a:pPr>
              <a:defRPr/>
            </a:pPr>
            <a:r>
              <a:rPr lang="en-US" dirty="0" smtClean="0"/>
              <a:t>Share common features, toolbars, menus</a:t>
            </a:r>
          </a:p>
          <a:p>
            <a:pPr>
              <a:defRPr/>
            </a:pPr>
            <a:r>
              <a:rPr lang="en-US" dirty="0" smtClean="0">
                <a:effectLst/>
              </a:rPr>
              <a:t>Microsoft Office is standard for proprietary software suites</a:t>
            </a:r>
            <a:endParaRPr lang="en-US" dirty="0">
              <a:effectLst/>
            </a:endParaRPr>
          </a:p>
        </p:txBody>
      </p:sp>
      <p:sp>
        <p:nvSpPr>
          <p:cNvPr id="2" name="Footer Placeholder 1"/>
          <p:cNvSpPr>
            <a:spLocks noGrp="1"/>
          </p:cNvSpPr>
          <p:nvPr>
            <p:ph type="ftr" sz="quarter" idx="11"/>
          </p:nvPr>
        </p:nvSpPr>
        <p:spPr/>
        <p:txBody>
          <a:bodyPr/>
          <a:lstStyle/>
          <a:p>
            <a:r>
              <a:rPr lang="en-US" smtClean="0"/>
              <a:t>Copyright © 2013 Pearson Education, Inc. Publishing as Prentice Hall</a:t>
            </a:r>
            <a:endParaRPr lang="en-US"/>
          </a:p>
        </p:txBody>
      </p:sp>
      <p:sp>
        <p:nvSpPr>
          <p:cNvPr id="58369" name="Slide Number Placeholder 6"/>
          <p:cNvSpPr>
            <a:spLocks noGrp="1"/>
          </p:cNvSpPr>
          <p:nvPr>
            <p:ph type="sldNum" sz="quarter" idx="12"/>
          </p:nvPr>
        </p:nvSpPr>
        <p:spPr>
          <a:noFill/>
        </p:spPr>
        <p:txBody>
          <a:bodyPr/>
          <a:lstStyle/>
          <a:p>
            <a:fld id="{C4D9B3E4-4CD4-4111-A065-397AB038E09F}" type="slidenum">
              <a:rPr lang="en-US" smtClean="0"/>
              <a:pPr/>
              <a:t>44</a:t>
            </a:fld>
            <a:endParaRPr lang="en-US" b="1" smtClean="0"/>
          </a:p>
        </p:txBody>
      </p:sp>
    </p:spTree>
    <p:extLst>
      <p:ext uri="{BB962C8B-B14F-4D97-AF65-F5344CB8AC3E}">
        <p14:creationId xmlns:p14="http://schemas.microsoft.com/office/powerpoint/2010/main" val="2197746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5"/>
          <p:cNvSpPr>
            <a:spLocks noGrp="1"/>
          </p:cNvSpPr>
          <p:nvPr>
            <p:ph type="sldNum" sz="quarter" idx="12"/>
          </p:nvPr>
        </p:nvSpPr>
        <p:spPr>
          <a:noFill/>
        </p:spPr>
        <p:txBody>
          <a:bodyPr/>
          <a:lstStyle/>
          <a:p>
            <a:fld id="{D96DE390-4641-4E5D-8B4E-56FF15E97477}" type="slidenum">
              <a:rPr lang="en-US" smtClean="0"/>
              <a:pPr/>
              <a:t>45</a:t>
            </a:fld>
            <a:endParaRPr lang="en-US" b="1" smtClean="0"/>
          </a:p>
        </p:txBody>
      </p:sp>
      <p:sp>
        <p:nvSpPr>
          <p:cNvPr id="120834" name="Rectangle 2"/>
          <p:cNvSpPr>
            <a:spLocks noGrp="1" noChangeArrowheads="1"/>
          </p:cNvSpPr>
          <p:nvPr>
            <p:ph type="title"/>
          </p:nvPr>
        </p:nvSpPr>
        <p:spPr/>
        <p:txBody>
          <a:bodyPr/>
          <a:lstStyle/>
          <a:p>
            <a:pPr eaLnBrk="1" hangingPunct="1">
              <a:defRPr/>
            </a:pPr>
            <a:r>
              <a:rPr lang="en-US"/>
              <a:t>Chapter 4 Summary Questions</a:t>
            </a:r>
          </a:p>
        </p:txBody>
      </p:sp>
      <p:sp>
        <p:nvSpPr>
          <p:cNvPr id="120835" name="Rectangle 3"/>
          <p:cNvSpPr>
            <a:spLocks noGrp="1" noChangeArrowheads="1"/>
          </p:cNvSpPr>
          <p:nvPr>
            <p:ph type="body" idx="1"/>
          </p:nvPr>
        </p:nvSpPr>
        <p:spPr/>
        <p:txBody>
          <a:bodyPr/>
          <a:lstStyle/>
          <a:p>
            <a:pPr marL="514350" indent="-514350">
              <a:buFont typeface="+mj-lt"/>
              <a:buAutoNum type="arabicPeriod"/>
            </a:pPr>
            <a:r>
              <a:rPr lang="en-US" dirty="0"/>
              <a:t>What’s the difference between application software and system software</a:t>
            </a:r>
            <a:r>
              <a:rPr lang="en-US" dirty="0" smtClean="0"/>
              <a:t>?</a:t>
            </a:r>
            <a:endParaRPr lang="en-US" dirty="0"/>
          </a:p>
        </p:txBody>
      </p:sp>
      <p:sp>
        <p:nvSpPr>
          <p:cNvPr id="2" name="Footer Placeholder 1"/>
          <p:cNvSpPr>
            <a:spLocks noGrp="1"/>
          </p:cNvSpPr>
          <p:nvPr>
            <p:ph type="ftr" sz="quarter" idx="11"/>
          </p:nvPr>
        </p:nvSpPr>
        <p:spPr/>
        <p:txBody>
          <a:bodyPr/>
          <a:lstStyle/>
          <a:p>
            <a:r>
              <a:rPr lang="en-US" smtClean="0"/>
              <a:t>Copyright © 2013 Pearson Education, Inc. Publishing as Prentice Hall</a:t>
            </a:r>
            <a:endParaRPr lang="en-US"/>
          </a:p>
        </p:txBody>
      </p:sp>
    </p:spTree>
    <p:extLst>
      <p:ext uri="{BB962C8B-B14F-4D97-AF65-F5344CB8AC3E}">
        <p14:creationId xmlns:p14="http://schemas.microsoft.com/office/powerpoint/2010/main" val="3099942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5"/>
          <p:cNvSpPr>
            <a:spLocks noGrp="1"/>
          </p:cNvSpPr>
          <p:nvPr>
            <p:ph type="sldNum" sz="quarter" idx="12"/>
          </p:nvPr>
        </p:nvSpPr>
        <p:spPr>
          <a:noFill/>
        </p:spPr>
        <p:txBody>
          <a:bodyPr/>
          <a:lstStyle/>
          <a:p>
            <a:fld id="{A520C4D3-E4D2-481C-B555-CC840669B319}" type="slidenum">
              <a:rPr lang="en-US" smtClean="0"/>
              <a:pPr/>
              <a:t>46</a:t>
            </a:fld>
            <a:endParaRPr lang="en-US" b="1" smtClean="0"/>
          </a:p>
        </p:txBody>
      </p:sp>
      <p:sp>
        <p:nvSpPr>
          <p:cNvPr id="149506" name="Rectangle 2"/>
          <p:cNvSpPr>
            <a:spLocks noGrp="1" noChangeArrowheads="1"/>
          </p:cNvSpPr>
          <p:nvPr>
            <p:ph type="title"/>
          </p:nvPr>
        </p:nvSpPr>
        <p:spPr/>
        <p:txBody>
          <a:bodyPr/>
          <a:lstStyle/>
          <a:p>
            <a:pPr eaLnBrk="1" hangingPunct="1">
              <a:defRPr/>
            </a:pPr>
            <a:r>
              <a:rPr lang="en-US"/>
              <a:t>Chapter 4 Summary Questions</a:t>
            </a:r>
          </a:p>
        </p:txBody>
      </p:sp>
      <p:sp>
        <p:nvSpPr>
          <p:cNvPr id="149507" name="Rectangle 3"/>
          <p:cNvSpPr>
            <a:spLocks noGrp="1" noChangeArrowheads="1"/>
          </p:cNvSpPr>
          <p:nvPr>
            <p:ph type="body" idx="1"/>
          </p:nvPr>
        </p:nvSpPr>
        <p:spPr/>
        <p:txBody>
          <a:bodyPr/>
          <a:lstStyle/>
          <a:p>
            <a:pPr marL="514350" indent="-514350">
              <a:buFont typeface="+mj-lt"/>
              <a:buAutoNum type="arabicPeriod" startAt="2"/>
            </a:pPr>
            <a:r>
              <a:rPr lang="en-US" dirty="0"/>
              <a:t>What are Web-based applications, and how do they differ from traditional modes of software distribution?</a:t>
            </a:r>
          </a:p>
        </p:txBody>
      </p:sp>
      <p:sp>
        <p:nvSpPr>
          <p:cNvPr id="2" name="Footer Placeholder 1"/>
          <p:cNvSpPr>
            <a:spLocks noGrp="1"/>
          </p:cNvSpPr>
          <p:nvPr>
            <p:ph type="ftr" sz="quarter" idx="11"/>
          </p:nvPr>
        </p:nvSpPr>
        <p:spPr/>
        <p:txBody>
          <a:bodyPr/>
          <a:lstStyle/>
          <a:p>
            <a:r>
              <a:rPr lang="en-US" smtClean="0"/>
              <a:t>Copyright © 2013 Pearson Education, Inc. Publishing as Prentice Hall</a:t>
            </a:r>
            <a:endParaRPr lang="en-US"/>
          </a:p>
        </p:txBody>
      </p:sp>
    </p:spTree>
    <p:extLst>
      <p:ext uri="{BB962C8B-B14F-4D97-AF65-F5344CB8AC3E}">
        <p14:creationId xmlns:p14="http://schemas.microsoft.com/office/powerpoint/2010/main" val="1251076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5"/>
          <p:cNvSpPr>
            <a:spLocks noGrp="1"/>
          </p:cNvSpPr>
          <p:nvPr>
            <p:ph type="sldNum" sz="quarter" idx="12"/>
          </p:nvPr>
        </p:nvSpPr>
        <p:spPr>
          <a:noFill/>
        </p:spPr>
        <p:txBody>
          <a:bodyPr/>
          <a:lstStyle/>
          <a:p>
            <a:fld id="{281D70FE-6A11-41F8-8B52-5F9509C528AF}" type="slidenum">
              <a:rPr lang="en-US" smtClean="0"/>
              <a:pPr/>
              <a:t>47</a:t>
            </a:fld>
            <a:endParaRPr lang="en-US" b="1" smtClean="0"/>
          </a:p>
        </p:txBody>
      </p:sp>
      <p:sp>
        <p:nvSpPr>
          <p:cNvPr id="151554" name="Rectangle 2"/>
          <p:cNvSpPr>
            <a:spLocks noGrp="1" noChangeArrowheads="1"/>
          </p:cNvSpPr>
          <p:nvPr>
            <p:ph type="title"/>
          </p:nvPr>
        </p:nvSpPr>
        <p:spPr/>
        <p:txBody>
          <a:bodyPr/>
          <a:lstStyle/>
          <a:p>
            <a:pPr eaLnBrk="1" hangingPunct="1">
              <a:defRPr/>
            </a:pPr>
            <a:r>
              <a:rPr lang="en-US"/>
              <a:t>Chapter 4 Summary Questions</a:t>
            </a:r>
          </a:p>
        </p:txBody>
      </p:sp>
      <p:sp>
        <p:nvSpPr>
          <p:cNvPr id="151555" name="Rectangle 3"/>
          <p:cNvSpPr>
            <a:spLocks noGrp="1" noChangeArrowheads="1"/>
          </p:cNvSpPr>
          <p:nvPr>
            <p:ph type="body" idx="1"/>
          </p:nvPr>
        </p:nvSpPr>
        <p:spPr/>
        <p:txBody>
          <a:bodyPr/>
          <a:lstStyle/>
          <a:p>
            <a:pPr marL="514350" indent="-514350">
              <a:buFont typeface="+mj-lt"/>
              <a:buAutoNum type="arabicPeriod" startAt="3"/>
            </a:pPr>
            <a:r>
              <a:rPr lang="en-US" dirty="0"/>
              <a:t>What kinds of applications are included in productivity software?</a:t>
            </a:r>
          </a:p>
        </p:txBody>
      </p:sp>
      <p:sp>
        <p:nvSpPr>
          <p:cNvPr id="2" name="Footer Placeholder 1"/>
          <p:cNvSpPr>
            <a:spLocks noGrp="1"/>
          </p:cNvSpPr>
          <p:nvPr>
            <p:ph type="ftr" sz="quarter" idx="11"/>
          </p:nvPr>
        </p:nvSpPr>
        <p:spPr/>
        <p:txBody>
          <a:bodyPr/>
          <a:lstStyle/>
          <a:p>
            <a:r>
              <a:rPr lang="en-US" smtClean="0"/>
              <a:t>Copyright © 2013 Pearson Education, Inc. Publishing as Prentice Hall</a:t>
            </a:r>
            <a:endParaRPr lang="en-US"/>
          </a:p>
        </p:txBody>
      </p:sp>
    </p:spTree>
    <p:extLst>
      <p:ext uri="{BB962C8B-B14F-4D97-AF65-F5344CB8AC3E}">
        <p14:creationId xmlns:p14="http://schemas.microsoft.com/office/powerpoint/2010/main" val="937220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Technology </a:t>
            </a:r>
            <a:r>
              <a:rPr lang="en-US" smtClean="0"/>
              <a:t>in Action</a:t>
            </a:r>
            <a:endParaRPr lang="en-US" dirty="0"/>
          </a:p>
        </p:txBody>
      </p:sp>
      <p:sp>
        <p:nvSpPr>
          <p:cNvPr id="3" name="Subtitle 2"/>
          <p:cNvSpPr>
            <a:spLocks noGrp="1"/>
          </p:cNvSpPr>
          <p:nvPr>
            <p:ph type="subTitle" idx="1"/>
          </p:nvPr>
        </p:nvSpPr>
        <p:spPr>
          <a:xfrm>
            <a:off x="457200" y="3429000"/>
            <a:ext cx="8305800" cy="2133600"/>
          </a:xfrm>
        </p:spPr>
        <p:txBody>
          <a:bodyPr>
            <a:noAutofit/>
          </a:bodyPr>
          <a:lstStyle/>
          <a:p>
            <a:pPr>
              <a:defRPr/>
            </a:pPr>
            <a:r>
              <a:rPr lang="en-US" b="0" dirty="0"/>
              <a:t>Chapter 5</a:t>
            </a:r>
          </a:p>
          <a:p>
            <a:pPr>
              <a:defRPr/>
            </a:pPr>
            <a:r>
              <a:rPr lang="en-US" b="0" dirty="0"/>
              <a:t>Using System Software: </a:t>
            </a:r>
            <a:br>
              <a:rPr lang="en-US" b="0" dirty="0"/>
            </a:br>
            <a:r>
              <a:rPr lang="en-US" b="0" dirty="0"/>
              <a:t>The Operating System, Utility Programs, </a:t>
            </a:r>
            <a:br>
              <a:rPr lang="en-US" b="0" dirty="0"/>
            </a:br>
            <a:r>
              <a:rPr lang="en-US" b="0" dirty="0"/>
              <a:t>and File Management</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Copyright © 2013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530369916"/>
      </p:ext>
    </p:extLst>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Real-Time Operating </a:t>
            </a:r>
            <a:r>
              <a:rPr lang="en-US" dirty="0" smtClean="0"/>
              <a:t>Systems</a:t>
            </a:r>
            <a:endParaRPr lang="en-US" dirty="0"/>
          </a:p>
        </p:txBody>
      </p:sp>
      <p:sp>
        <p:nvSpPr>
          <p:cNvPr id="3" name="Content Placeholder 2"/>
          <p:cNvSpPr>
            <a:spLocks noGrp="1"/>
          </p:cNvSpPr>
          <p:nvPr>
            <p:ph idx="1"/>
          </p:nvPr>
        </p:nvSpPr>
        <p:spPr/>
        <p:txBody>
          <a:bodyPr>
            <a:normAutofit/>
          </a:bodyPr>
          <a:lstStyle/>
          <a:p>
            <a:r>
              <a:rPr lang="en-US" dirty="0" smtClean="0"/>
              <a:t>Used for machinery that performs a repetitive series of specific tasks in an exact amount of time</a:t>
            </a:r>
          </a:p>
          <a:p>
            <a:r>
              <a:rPr lang="en-US" dirty="0" smtClean="0"/>
              <a:t>Requires minimal user interaction</a:t>
            </a:r>
          </a:p>
          <a:p>
            <a:pPr lvl="1"/>
            <a:r>
              <a:rPr lang="en-US" dirty="0" smtClean="0"/>
              <a:t>Car engines</a:t>
            </a:r>
          </a:p>
          <a:p>
            <a:pPr lvl="1"/>
            <a:r>
              <a:rPr lang="en-US" dirty="0" smtClean="0"/>
              <a:t>Medical devices</a:t>
            </a:r>
          </a:p>
          <a:p>
            <a:pPr lvl="1"/>
            <a:r>
              <a:rPr lang="en-US" dirty="0" smtClean="0"/>
              <a:t>Common appliances</a:t>
            </a:r>
          </a:p>
          <a:p>
            <a:pPr lvl="1"/>
            <a:r>
              <a:rPr lang="en-US" dirty="0" smtClean="0"/>
              <a:t>Robotic cameras</a:t>
            </a:r>
            <a:endParaRPr lang="en-US"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3C5A0288-DE65-4327-81AA-3D0ED474C7D0}" type="slidenum">
              <a:rPr lang="en-US" smtClean="0"/>
              <a:pPr/>
              <a:t>49</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2" y="3855720"/>
            <a:ext cx="2511939" cy="2011680"/>
          </a:xfrm>
          <a:prstGeom prst="rect">
            <a:avLst/>
          </a:prstGeom>
        </p:spPr>
      </p:pic>
    </p:spTree>
    <p:extLst>
      <p:ext uri="{BB962C8B-B14F-4D97-AF65-F5344CB8AC3E}">
        <p14:creationId xmlns:p14="http://schemas.microsoft.com/office/powerpoint/2010/main" val="519974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
        <p:nvSpPr>
          <p:cNvPr id="78850" name="Slide Number Placeholder 5"/>
          <p:cNvSpPr>
            <a:spLocks noGrp="1"/>
          </p:cNvSpPr>
          <p:nvPr>
            <p:ph type="sldNum" sz="quarter" idx="12"/>
          </p:nvPr>
        </p:nvSpPr>
        <p:spPr>
          <a:noFill/>
        </p:spPr>
        <p:txBody>
          <a:bodyPr/>
          <a:lstStyle/>
          <a:p>
            <a:fld id="{6380ADB7-9EE8-46C5-8D53-ABEBBBA2C196}" type="slidenum">
              <a:rPr lang="en-US" smtClean="0"/>
              <a:pPr/>
              <a:t>5</a:t>
            </a:fld>
            <a:endParaRPr lang="en-US" b="1" smtClean="0"/>
          </a:p>
        </p:txBody>
      </p:sp>
      <p:sp>
        <p:nvSpPr>
          <p:cNvPr id="244738" name="Rectangle 2"/>
          <p:cNvSpPr>
            <a:spLocks noGrp="1" noChangeArrowheads="1"/>
          </p:cNvSpPr>
          <p:nvPr>
            <p:ph type="title"/>
          </p:nvPr>
        </p:nvSpPr>
        <p:spPr/>
        <p:txBody>
          <a:bodyPr/>
          <a:lstStyle/>
          <a:p>
            <a:pPr eaLnBrk="1" hangingPunct="1">
              <a:defRPr/>
            </a:pPr>
            <a:r>
              <a:rPr lang="en-US"/>
              <a:t>Chapter 1 Summary Questions</a:t>
            </a:r>
          </a:p>
        </p:txBody>
      </p:sp>
      <p:sp>
        <p:nvSpPr>
          <p:cNvPr id="244739" name="Rectangle 3"/>
          <p:cNvSpPr>
            <a:spLocks noGrp="1" noChangeArrowheads="1"/>
          </p:cNvSpPr>
          <p:nvPr>
            <p:ph type="body" idx="1"/>
          </p:nvPr>
        </p:nvSpPr>
        <p:spPr/>
        <p:txBody>
          <a:bodyPr/>
          <a:lstStyle/>
          <a:p>
            <a:pPr eaLnBrk="1" hangingPunct="1">
              <a:defRPr/>
            </a:pPr>
            <a:r>
              <a:rPr lang="en-US" dirty="0">
                <a:effectLst/>
              </a:rPr>
              <a:t>How does being computer literate make you a savvy computer user and consumer? </a:t>
            </a:r>
          </a:p>
        </p:txBody>
      </p:sp>
    </p:spTree>
  </p:cSld>
  <p:clrMapOvr>
    <a:masterClrMapping/>
  </p:clrMapOvr>
  <p:transition>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Operating Systems for Networks, Servers, and </a:t>
            </a:r>
            <a:r>
              <a:rPr lang="en-US" dirty="0" smtClean="0"/>
              <a:t>Mainframes</a:t>
            </a:r>
            <a:endParaRPr lang="en-US" dirty="0"/>
          </a:p>
        </p:txBody>
      </p:sp>
      <p:sp>
        <p:nvSpPr>
          <p:cNvPr id="3" name="Content Placeholder 2"/>
          <p:cNvSpPr>
            <a:spLocks noGrp="1"/>
          </p:cNvSpPr>
          <p:nvPr>
            <p:ph idx="1"/>
          </p:nvPr>
        </p:nvSpPr>
        <p:spPr/>
        <p:txBody>
          <a:bodyPr>
            <a:normAutofit lnSpcReduction="10000"/>
          </a:bodyPr>
          <a:lstStyle/>
          <a:p>
            <a:r>
              <a:rPr lang="en-US" dirty="0" smtClean="0"/>
              <a:t>Multiuser operating system enables more than one user to access the computer at one time</a:t>
            </a:r>
          </a:p>
          <a:p>
            <a:r>
              <a:rPr lang="en-US" dirty="0" smtClean="0"/>
              <a:t>Networks require a multiuser operating system</a:t>
            </a:r>
          </a:p>
          <a:p>
            <a:r>
              <a:rPr lang="en-US" dirty="0" smtClean="0"/>
              <a:t>Manage all user requests, ensuring they do not interfere with each other</a:t>
            </a:r>
          </a:p>
          <a:p>
            <a:r>
              <a:rPr lang="en-US" dirty="0" smtClean="0"/>
              <a:t>Examples include Windows Server, Linux, and UNIX</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fld id="{3C5A0288-DE65-4327-81AA-3D0ED474C7D0}" type="slidenum">
              <a:rPr lang="en-US" smtClean="0"/>
              <a:pPr/>
              <a:t>50</a:t>
            </a:fld>
            <a:endParaRPr lang="en-US"/>
          </a:p>
        </p:txBody>
      </p:sp>
    </p:spTree>
    <p:extLst>
      <p:ext uri="{BB962C8B-B14F-4D97-AF65-F5344CB8AC3E}">
        <p14:creationId xmlns:p14="http://schemas.microsoft.com/office/powerpoint/2010/main" val="3764955768"/>
      </p:ext>
    </p:extLst>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8534400" cy="1143000"/>
          </a:xfrm>
        </p:spPr>
        <p:txBody>
          <a:bodyPr>
            <a:normAutofit/>
          </a:bodyPr>
          <a:lstStyle/>
          <a:p>
            <a:pPr eaLnBrk="1" hangingPunct="1">
              <a:defRPr/>
            </a:pPr>
            <a:r>
              <a:rPr lang="en-US" dirty="0"/>
              <a:t>What the </a:t>
            </a:r>
            <a:r>
              <a:rPr lang="en-US" dirty="0" smtClean="0"/>
              <a:t>Operating System </a:t>
            </a:r>
            <a:r>
              <a:rPr lang="en-US" dirty="0"/>
              <a:t>Does</a:t>
            </a:r>
            <a:endParaRPr lang="en-US" sz="4000" dirty="0"/>
          </a:p>
        </p:txBody>
      </p:sp>
      <p:sp>
        <p:nvSpPr>
          <p:cNvPr id="77827" name="Rectangle 3"/>
          <p:cNvSpPr>
            <a:spLocks noGrp="1" noChangeArrowheads="1"/>
          </p:cNvSpPr>
          <p:nvPr>
            <p:ph idx="1"/>
          </p:nvPr>
        </p:nvSpPr>
        <p:spPr/>
        <p:txBody>
          <a:bodyPr/>
          <a:lstStyle/>
          <a:p>
            <a:pPr eaLnBrk="1" hangingPunct="1">
              <a:defRPr/>
            </a:pPr>
            <a:r>
              <a:rPr lang="en-US" dirty="0" smtClean="0">
                <a:effectLst/>
              </a:rPr>
              <a:t>Coordinates and directs the flow of data and information</a:t>
            </a:r>
          </a:p>
          <a:p>
            <a:pPr lvl="1">
              <a:defRPr/>
            </a:pPr>
            <a:r>
              <a:rPr lang="en-US" dirty="0" smtClean="0">
                <a:effectLst/>
              </a:rPr>
              <a:t>Provides a user interface</a:t>
            </a:r>
          </a:p>
          <a:p>
            <a:pPr lvl="1">
              <a:defRPr/>
            </a:pPr>
            <a:r>
              <a:rPr lang="en-US" dirty="0" smtClean="0">
                <a:effectLst/>
              </a:rPr>
              <a:t>Manages the processor, or CPU</a:t>
            </a:r>
          </a:p>
          <a:p>
            <a:pPr lvl="1">
              <a:defRPr/>
            </a:pPr>
            <a:r>
              <a:rPr lang="en-US" dirty="0" smtClean="0">
                <a:effectLst/>
              </a:rPr>
              <a:t>Manages memory and storage</a:t>
            </a:r>
          </a:p>
          <a:p>
            <a:pPr lvl="1">
              <a:defRPr/>
            </a:pPr>
            <a:r>
              <a:rPr lang="en-US" dirty="0" smtClean="0">
                <a:effectLst/>
              </a:rPr>
              <a:t>Manages hardware and peripheral devices</a:t>
            </a:r>
          </a:p>
          <a:p>
            <a:pPr lvl="1">
              <a:defRPr/>
            </a:pPr>
            <a:r>
              <a:rPr lang="en-US" dirty="0" smtClean="0">
                <a:effectLst/>
              </a:rPr>
              <a:t>Provides means for software applications to work with the CPU</a:t>
            </a:r>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fld id="{3C5A0288-DE65-4327-81AA-3D0ED474C7D0}" type="slidenum">
              <a:rPr lang="en-US" smtClean="0"/>
              <a:pPr/>
              <a:t>51</a:t>
            </a:fld>
            <a:endParaRPr lang="en-US"/>
          </a:p>
        </p:txBody>
      </p:sp>
    </p:spTree>
    <p:extLst>
      <p:ext uri="{BB962C8B-B14F-4D97-AF65-F5344CB8AC3E}">
        <p14:creationId xmlns:p14="http://schemas.microsoft.com/office/powerpoint/2010/main" val="3015706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title"/>
          </p:nvPr>
        </p:nvSpPr>
        <p:spPr/>
        <p:txBody>
          <a:bodyPr/>
          <a:lstStyle/>
          <a:p>
            <a:pPr eaLnBrk="1" hangingPunct="1">
              <a:defRPr/>
            </a:pPr>
            <a:r>
              <a:rPr lang="en-US" dirty="0"/>
              <a:t>The User Interface</a:t>
            </a:r>
          </a:p>
        </p:txBody>
      </p:sp>
      <p:sp>
        <p:nvSpPr>
          <p:cNvPr id="78852" name="Rectangle 4"/>
          <p:cNvSpPr>
            <a:spLocks noGrp="1" noChangeArrowheads="1"/>
          </p:cNvSpPr>
          <p:nvPr>
            <p:ph sz="half" idx="1"/>
          </p:nvPr>
        </p:nvSpPr>
        <p:spPr>
          <a:xfrm>
            <a:off x="1828800" y="1219200"/>
            <a:ext cx="4800600" cy="4525963"/>
          </a:xfrm>
        </p:spPr>
        <p:txBody>
          <a:bodyPr/>
          <a:lstStyle/>
          <a:p>
            <a:pPr eaLnBrk="1" hangingPunct="1">
              <a:lnSpc>
                <a:spcPct val="90000"/>
              </a:lnSpc>
              <a:defRPr/>
            </a:pPr>
            <a:r>
              <a:rPr lang="en-US" sz="3000" dirty="0" smtClean="0">
                <a:effectLst/>
              </a:rPr>
              <a:t>Enables user to interact with the computer</a:t>
            </a:r>
          </a:p>
          <a:p>
            <a:pPr eaLnBrk="1" hangingPunct="1">
              <a:lnSpc>
                <a:spcPct val="90000"/>
              </a:lnSpc>
              <a:defRPr/>
            </a:pPr>
            <a:r>
              <a:rPr lang="en-US" sz="3000" dirty="0" smtClean="0">
                <a:effectLst/>
              </a:rPr>
              <a:t>Types of interfaces</a:t>
            </a:r>
          </a:p>
          <a:p>
            <a:pPr lvl="1" eaLnBrk="1" hangingPunct="1">
              <a:lnSpc>
                <a:spcPct val="90000"/>
              </a:lnSpc>
              <a:defRPr/>
            </a:pPr>
            <a:r>
              <a:rPr lang="en-US" sz="2400" dirty="0" smtClean="0">
                <a:effectLst/>
              </a:rPr>
              <a:t>Command-driven interface</a:t>
            </a:r>
          </a:p>
          <a:p>
            <a:pPr lvl="1" eaLnBrk="1" hangingPunct="1">
              <a:lnSpc>
                <a:spcPct val="90000"/>
              </a:lnSpc>
              <a:defRPr/>
            </a:pPr>
            <a:r>
              <a:rPr lang="en-US" sz="2400" dirty="0" smtClean="0">
                <a:effectLst/>
              </a:rPr>
              <a:t>Menu-driven interface</a:t>
            </a:r>
          </a:p>
          <a:p>
            <a:pPr lvl="1" eaLnBrk="1" hangingPunct="1">
              <a:lnSpc>
                <a:spcPct val="90000"/>
              </a:lnSpc>
              <a:defRPr/>
            </a:pPr>
            <a:r>
              <a:rPr lang="en-US" sz="2400" dirty="0" smtClean="0">
                <a:effectLst/>
              </a:rPr>
              <a:t>Graphical user interface (GUI)</a:t>
            </a:r>
          </a:p>
        </p:txBody>
      </p:sp>
      <p:sp>
        <p:nvSpPr>
          <p:cNvPr id="6" name="Footer Placeholder 5"/>
          <p:cNvSpPr>
            <a:spLocks noGrp="1"/>
          </p:cNvSpPr>
          <p:nvPr>
            <p:ph type="ftr" sz="quarter" idx="11"/>
          </p:nvPr>
        </p:nvSpPr>
        <p:spPr/>
        <p:txBody>
          <a:bodyPr/>
          <a:lstStyle/>
          <a:p>
            <a:r>
              <a:rPr lang="en-US" smtClean="0"/>
              <a:t>Copyright © 2013 Pearson Education, Inc. Publishing as Prentice Hall</a:t>
            </a:r>
            <a:endParaRPr lang="en-US"/>
          </a:p>
        </p:txBody>
      </p:sp>
      <p:sp>
        <p:nvSpPr>
          <p:cNvPr id="7" name="Slide Number Placeholder 6"/>
          <p:cNvSpPr>
            <a:spLocks noGrp="1"/>
          </p:cNvSpPr>
          <p:nvPr>
            <p:ph type="sldNum" sz="quarter" idx="12"/>
          </p:nvPr>
        </p:nvSpPr>
        <p:spPr/>
        <p:txBody>
          <a:bodyPr/>
          <a:lstStyle/>
          <a:p>
            <a:fld id="{3C5A0288-DE65-4327-81AA-3D0ED474C7D0}" type="slidenum">
              <a:rPr lang="en-US" smtClean="0"/>
              <a:pPr/>
              <a:t>52</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4206240"/>
            <a:ext cx="5138928" cy="2143273"/>
          </a:xfrm>
          <a:prstGeom prst="rect">
            <a:avLst/>
          </a:prstGeom>
        </p:spPr>
      </p:pic>
    </p:spTree>
    <p:extLst>
      <p:ext uri="{BB962C8B-B14F-4D97-AF65-F5344CB8AC3E}">
        <p14:creationId xmlns:p14="http://schemas.microsoft.com/office/powerpoint/2010/main" val="1953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6"/>
          <p:cNvSpPr>
            <a:spLocks noGrp="1" noChangeArrowheads="1"/>
          </p:cNvSpPr>
          <p:nvPr>
            <p:ph type="title"/>
          </p:nvPr>
        </p:nvSpPr>
        <p:spPr/>
        <p:txBody>
          <a:bodyPr/>
          <a:lstStyle/>
          <a:p>
            <a:pPr eaLnBrk="1" hangingPunct="1">
              <a:defRPr/>
            </a:pPr>
            <a:r>
              <a:rPr lang="en-US"/>
              <a:t>Processor Management</a:t>
            </a:r>
          </a:p>
        </p:txBody>
      </p:sp>
      <p:sp>
        <p:nvSpPr>
          <p:cNvPr id="79879" name="Rectangle 7"/>
          <p:cNvSpPr>
            <a:spLocks noGrp="1" noChangeArrowheads="1"/>
          </p:cNvSpPr>
          <p:nvPr>
            <p:ph idx="1"/>
          </p:nvPr>
        </p:nvSpPr>
        <p:spPr/>
        <p:txBody>
          <a:bodyPr>
            <a:normAutofit/>
          </a:bodyPr>
          <a:lstStyle/>
          <a:p>
            <a:pPr eaLnBrk="1" hangingPunct="1">
              <a:defRPr/>
            </a:pPr>
            <a:r>
              <a:rPr lang="en-US" dirty="0" smtClean="0">
                <a:effectLst/>
              </a:rPr>
              <a:t>CPU usually is asked to perform several tasks at once</a:t>
            </a:r>
          </a:p>
          <a:p>
            <a:pPr eaLnBrk="1" hangingPunct="1">
              <a:defRPr/>
            </a:pPr>
            <a:r>
              <a:rPr lang="en-US" dirty="0" smtClean="0"/>
              <a:t>OS arranges for execution of all activities</a:t>
            </a:r>
          </a:p>
          <a:p>
            <a:pPr eaLnBrk="1" hangingPunct="1">
              <a:defRPr/>
            </a:pPr>
            <a:r>
              <a:rPr lang="en-US" dirty="0" smtClean="0">
                <a:effectLst/>
              </a:rPr>
              <a:t>Assigns a slice of time to each activity</a:t>
            </a:r>
          </a:p>
          <a:p>
            <a:pPr eaLnBrk="1" hangingPunct="1">
              <a:defRPr/>
            </a:pPr>
            <a:r>
              <a:rPr lang="en-US" dirty="0" smtClean="0"/>
              <a:t>Switches among processes millions of times a second</a:t>
            </a:r>
          </a:p>
          <a:p>
            <a:pPr eaLnBrk="1" hangingPunct="1">
              <a:defRPr/>
            </a:pPr>
            <a:r>
              <a:rPr lang="en-US" dirty="0" smtClean="0">
                <a:effectLst/>
              </a:rPr>
              <a:t>Appears that everything is happening seamlessly</a:t>
            </a:r>
          </a:p>
        </p:txBody>
      </p:sp>
      <p:sp>
        <p:nvSpPr>
          <p:cNvPr id="5" name="Footer Placeholder 4"/>
          <p:cNvSpPr>
            <a:spLocks noGrp="1"/>
          </p:cNvSpPr>
          <p:nvPr>
            <p:ph type="ftr" sz="quarter" idx="11"/>
          </p:nvPr>
        </p:nvSpPr>
        <p:spPr/>
        <p:txBody>
          <a:bodyPr/>
          <a:lstStyle/>
          <a:p>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fld id="{3C5A0288-DE65-4327-81AA-3D0ED474C7D0}" type="slidenum">
              <a:rPr lang="en-US" smtClean="0"/>
              <a:pPr/>
              <a:t>53</a:t>
            </a:fld>
            <a:endParaRPr lang="en-US"/>
          </a:p>
        </p:txBody>
      </p:sp>
    </p:spTree>
    <p:extLst>
      <p:ext uri="{BB962C8B-B14F-4D97-AF65-F5344CB8AC3E}">
        <p14:creationId xmlns:p14="http://schemas.microsoft.com/office/powerpoint/2010/main" val="257665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Autofit/>
          </a:bodyPr>
          <a:lstStyle/>
          <a:p>
            <a:r>
              <a:rPr lang="en-US" dirty="0" smtClean="0"/>
              <a:t>Memory &amp; Storage Management</a:t>
            </a:r>
            <a:endParaRPr lang="en-US" dirty="0"/>
          </a:p>
        </p:txBody>
      </p:sp>
      <p:sp>
        <p:nvSpPr>
          <p:cNvPr id="3" name="Content Placeholder 2"/>
          <p:cNvSpPr>
            <a:spLocks noGrp="1"/>
          </p:cNvSpPr>
          <p:nvPr>
            <p:ph idx="1"/>
          </p:nvPr>
        </p:nvSpPr>
        <p:spPr/>
        <p:txBody>
          <a:bodyPr/>
          <a:lstStyle/>
          <a:p>
            <a:r>
              <a:rPr lang="en-US" dirty="0" smtClean="0"/>
              <a:t>OS uses RAM as temporary storage area for instructions and data</a:t>
            </a:r>
          </a:p>
          <a:p>
            <a:r>
              <a:rPr lang="en-US" dirty="0" smtClean="0"/>
              <a:t>Processor accesses these instructions and data from RAM when it needs them</a:t>
            </a:r>
          </a:p>
          <a:p>
            <a:r>
              <a:rPr lang="en-US" dirty="0" smtClean="0"/>
              <a:t>OS is responsible for coordinating space allocation in RAM</a:t>
            </a:r>
          </a:p>
          <a:p>
            <a:r>
              <a:rPr lang="en-US" dirty="0" smtClean="0"/>
              <a:t>Clears item from RAM when processor no longer needs them</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fld id="{3C5A0288-DE65-4327-81AA-3D0ED474C7D0}" type="slidenum">
              <a:rPr lang="en-US" smtClean="0"/>
              <a:pPr/>
              <a:t>54</a:t>
            </a:fld>
            <a:endParaRPr lang="en-US"/>
          </a:p>
        </p:txBody>
      </p:sp>
    </p:spTree>
    <p:extLst>
      <p:ext uri="{BB962C8B-B14F-4D97-AF65-F5344CB8AC3E}">
        <p14:creationId xmlns:p14="http://schemas.microsoft.com/office/powerpoint/2010/main" val="401943483"/>
      </p:ext>
    </p:extLst>
  </p:cSld>
  <p:clrMapOvr>
    <a:masterClrMapping/>
  </p:clrMapOvr>
  <p:transition>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File Name Extensions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7161710"/>
              </p:ext>
            </p:extLst>
          </p:nvPr>
        </p:nvGraphicFramePr>
        <p:xfrm>
          <a:off x="609600" y="1600200"/>
          <a:ext cx="8229600" cy="5750560"/>
        </p:xfrm>
        <a:graphic>
          <a:graphicData uri="http://schemas.openxmlformats.org/drawingml/2006/table">
            <a:tbl>
              <a:tblPr firstRow="1" bandRow="1">
                <a:tableStyleId>{2D5ABB26-0587-4C30-8999-92F81FD0307C}</a:tableStyleId>
              </a:tblPr>
              <a:tblGrid>
                <a:gridCol w="1295400"/>
                <a:gridCol w="2971800"/>
                <a:gridCol w="3962400"/>
              </a:tblGrid>
              <a:tr h="2184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Extension </a:t>
                      </a:r>
                      <a:endParaRPr kumimoji="0" lang="en-US" sz="2000" b="1" i="0" u="none" strike="noStrike" cap="none" normalizeH="0" baseline="0" dirty="0" smtClean="0">
                        <a:ln>
                          <a:noFill/>
                        </a:ln>
                        <a:solidFill>
                          <a:srgbClr val="231F20"/>
                        </a:solidFill>
                        <a:effectLst/>
                        <a:latin typeface="Palatino-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Type of Document</a:t>
                      </a:r>
                      <a:endParaRPr kumimoji="0" lang="en-US" sz="2000" b="1" i="0" u="none" strike="noStrike" cap="none" normalizeH="0" baseline="0" dirty="0" smtClean="0">
                        <a:ln>
                          <a:noFill/>
                        </a:ln>
                        <a:solidFill>
                          <a:srgbClr val="231F20"/>
                        </a:solidFill>
                        <a:effectLst/>
                        <a:latin typeface="Palatino-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Application </a:t>
                      </a:r>
                      <a:endParaRPr kumimoji="0" lang="en-US" sz="2000" b="1" i="0" u="none" strike="noStrike" cap="none" normalizeH="0" baseline="0" dirty="0" smtClean="0">
                        <a:ln>
                          <a:noFill/>
                        </a:ln>
                        <a:solidFill>
                          <a:srgbClr val="231F20"/>
                        </a:solidFill>
                        <a:effectLst/>
                        <a:latin typeface="Palatino-Roman"/>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63500" marR="0" lvl="0" indent="0" algn="ctr"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.doc</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Word processing document</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Microsoft Word 2003</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63500" marR="0" lvl="0" indent="0" algn="ctr"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a:t>
                      </a:r>
                      <a:r>
                        <a:rPr kumimoji="0" lang="en-US" sz="1800" u="none" strike="noStrike" cap="none" normalizeH="0" baseline="0" dirty="0" err="1" smtClean="0">
                          <a:ln>
                            <a:noFill/>
                          </a:ln>
                          <a:effectLst/>
                        </a:rPr>
                        <a:t>docx</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Word processing document</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Microsoft Word 2007 and 2010</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63500" marR="0" lvl="0" indent="0" algn="ctr"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a:t>
                      </a:r>
                      <a:r>
                        <a:rPr kumimoji="0" lang="en-US" sz="1800" u="none" strike="noStrike" cap="none" normalizeH="0" baseline="0" dirty="0" err="1" smtClean="0">
                          <a:ln>
                            <a:noFill/>
                          </a:ln>
                          <a:effectLst/>
                        </a:rPr>
                        <a:t>xlsx</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Spreadsheet</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Microsoft Excel 2007 and 2010</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63500" marR="0" lvl="0" indent="0" algn="ctr"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a:t>
                      </a:r>
                      <a:r>
                        <a:rPr kumimoji="0" lang="en-US" sz="1800" u="none" strike="noStrike" cap="none" normalizeH="0" baseline="0" dirty="0" err="1" smtClean="0">
                          <a:ln>
                            <a:noFill/>
                          </a:ln>
                          <a:effectLst/>
                        </a:rPr>
                        <a:t>accdb</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Database</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Microsoft Access 2007 and 2010</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800">
                <a:tc>
                  <a:txBody>
                    <a:bodyPr/>
                    <a:lstStyle/>
                    <a:p>
                      <a:pPr marL="63500" marR="0" lvl="0" indent="0" algn="ctr"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a:t>
                      </a:r>
                      <a:r>
                        <a:rPr kumimoji="0" lang="en-US" sz="1800" u="none" strike="noStrike" cap="none" normalizeH="0" baseline="0" dirty="0" err="1" smtClean="0">
                          <a:ln>
                            <a:noFill/>
                          </a:ln>
                          <a:effectLst/>
                        </a:rPr>
                        <a:t>pptx</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PowerPoint presentation</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Microsoft PowerPoint 2007 and 2010</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63500" marR="0" lvl="0" indent="0" algn="ctr"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a:t>
                      </a:r>
                      <a:r>
                        <a:rPr kumimoji="0" lang="en-US" sz="1800" u="none" strike="noStrike" cap="none" normalizeH="0" baseline="0" dirty="0" err="1" smtClean="0">
                          <a:ln>
                            <a:noFill/>
                          </a:ln>
                          <a:effectLst/>
                        </a:rPr>
                        <a:t>pdf</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Portable Document Format</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Adobe Acrobat or Adobe Reader</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63500" marR="0" lvl="0" indent="0" algn="ctr"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smtClean="0">
                          <a:ln>
                            <a:noFill/>
                          </a:ln>
                          <a:effectLst/>
                        </a:rPr>
                        <a:t>.rtf</a:t>
                      </a:r>
                      <a:endParaRPr kumimoji="0" lang="en-US" sz="1800" b="0" i="0" u="none" strike="noStrike" cap="none" normalizeH="0" baseline="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Text (Rich Text Format)</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Program that can read text documents</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63500" marR="0" lvl="0" indent="0" algn="ctr"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.txt</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Text</a:t>
                      </a:r>
                      <a:endParaRPr kumimoji="0" lang="en-US" sz="1800" b="0" i="0" u="none" strike="noStrike" cap="none" normalizeH="0" baseline="0" dirty="0" smtClean="0">
                        <a:ln>
                          <a:noFill/>
                        </a:ln>
                        <a:solidFill>
                          <a:schemeClr val="tx1"/>
                        </a:solidFill>
                        <a:effectLst/>
                        <a:latin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u="none" strike="noStrike" cap="none" normalizeH="0" baseline="0" dirty="0" smtClean="0">
                          <a:ln>
                            <a:noFill/>
                          </a:ln>
                          <a:effectLst/>
                        </a:rPr>
                        <a:t>Program that can read text documents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dirty="0" smtClean="0">
                          <a:ln>
                            <a:noFill/>
                          </a:ln>
                          <a:solidFill>
                            <a:schemeClr val="tx1"/>
                          </a:solidFill>
                          <a:effectLst/>
                          <a:latin typeface="+mn-lt"/>
                        </a:rPr>
                        <a:t>.</a:t>
                      </a:r>
                      <a:r>
                        <a:rPr kumimoji="0" lang="en-US" sz="1800" b="0" i="0" u="none" strike="noStrike" cap="none" normalizeH="0" baseline="0" dirty="0" err="1" smtClean="0">
                          <a:ln>
                            <a:noFill/>
                          </a:ln>
                          <a:solidFill>
                            <a:schemeClr val="tx1"/>
                          </a:solidFill>
                          <a:effectLst/>
                          <a:latin typeface="+mn-lt"/>
                        </a:rPr>
                        <a:t>htm</a:t>
                      </a:r>
                      <a:r>
                        <a:rPr kumimoji="0" lang="en-US" sz="1800" b="0" i="0" u="none" strike="noStrike" cap="none" normalizeH="0" baseline="0" dirty="0" smtClean="0">
                          <a:ln>
                            <a:noFill/>
                          </a:ln>
                          <a:solidFill>
                            <a:schemeClr val="tx1"/>
                          </a:solidFill>
                          <a:effectLst/>
                          <a:latin typeface="+mn-lt"/>
                        </a:rPr>
                        <a:t> /.html</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dirty="0" smtClean="0">
                          <a:ln>
                            <a:noFill/>
                          </a:ln>
                          <a:solidFill>
                            <a:schemeClr val="tx1"/>
                          </a:solidFill>
                          <a:effectLst/>
                          <a:latin typeface="+mn-lt"/>
                        </a:rPr>
                        <a:t>Hyper Text Markup Language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smtClean="0">
                          <a:ln>
                            <a:noFill/>
                          </a:ln>
                          <a:solidFill>
                            <a:schemeClr val="tx1"/>
                          </a:solidFill>
                          <a:effectLst/>
                          <a:latin typeface="+mn-lt"/>
                        </a:rPr>
                        <a:t>Any program that can read HTML</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63500" marR="0" lvl="0" indent="0" algn="ctr"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dirty="0" smtClean="0">
                          <a:ln>
                            <a:noFill/>
                          </a:ln>
                          <a:solidFill>
                            <a:schemeClr val="tx1"/>
                          </a:solidFill>
                          <a:effectLst/>
                          <a:latin typeface="+mn-lt"/>
                        </a:rPr>
                        <a:t>.jpg</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dirty="0" smtClean="0">
                          <a:ln>
                            <a:noFill/>
                          </a:ln>
                          <a:solidFill>
                            <a:schemeClr val="tx1"/>
                          </a:solidFill>
                          <a:effectLst/>
                          <a:latin typeface="+mn-lt"/>
                        </a:rPr>
                        <a:t>JPEG image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dirty="0" smtClean="0">
                          <a:ln>
                            <a:noFill/>
                          </a:ln>
                          <a:solidFill>
                            <a:schemeClr val="tx1"/>
                          </a:solidFill>
                          <a:effectLst/>
                          <a:latin typeface="+mn-lt"/>
                        </a:rPr>
                        <a:t>Programs capable of displaying images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63500" marR="0" lvl="0" indent="0" algn="ctr"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dirty="0" smtClean="0">
                          <a:ln>
                            <a:noFill/>
                          </a:ln>
                          <a:solidFill>
                            <a:schemeClr val="tx1"/>
                          </a:solidFill>
                          <a:effectLst/>
                          <a:latin typeface="+mn-lt"/>
                        </a:rPr>
                        <a:t>.zip</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dirty="0" smtClean="0">
                          <a:ln>
                            <a:noFill/>
                          </a:ln>
                          <a:solidFill>
                            <a:schemeClr val="tx1"/>
                          </a:solidFill>
                          <a:effectLst/>
                          <a:latin typeface="+mn-lt"/>
                        </a:rPr>
                        <a:t>Compressed file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lvl="0" indent="0" algn="l" defTabSz="914400" rtl="0" eaLnBrk="1" fontAlgn="base" latinLnBrk="0" hangingPunct="0">
                        <a:lnSpc>
                          <a:spcPct val="100000"/>
                        </a:lnSpc>
                        <a:spcBef>
                          <a:spcPts val="300"/>
                        </a:spcBef>
                        <a:spcAft>
                          <a:spcPts val="700"/>
                        </a:spcAft>
                        <a:buClrTx/>
                        <a:buSzTx/>
                        <a:buFontTx/>
                        <a:buNone/>
                        <a:tabLst>
                          <a:tab pos="876300" algn="l"/>
                          <a:tab pos="1974850" algn="l"/>
                          <a:tab pos="3797300" algn="l"/>
                        </a:tabLst>
                      </a:pPr>
                      <a:r>
                        <a:rPr kumimoji="0" lang="en-US" sz="1800" b="0" i="0" u="none" strike="noStrike" cap="none" normalizeH="0" baseline="0" dirty="0" smtClean="0">
                          <a:ln>
                            <a:noFill/>
                          </a:ln>
                          <a:solidFill>
                            <a:schemeClr val="tx1"/>
                          </a:solidFill>
                          <a:effectLst/>
                          <a:latin typeface="+mn-lt"/>
                        </a:rPr>
                        <a:t>WinZip</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Footer Placeholder 2"/>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fld id="{3C5A0288-DE65-4327-81AA-3D0ED474C7D0}" type="slidenum">
              <a:rPr lang="en-US" smtClean="0"/>
              <a:pPr/>
              <a:t>55</a:t>
            </a:fld>
            <a:endParaRPr lang="en-US"/>
          </a:p>
        </p:txBody>
      </p:sp>
    </p:spTree>
    <p:extLst>
      <p:ext uri="{BB962C8B-B14F-4D97-AF65-F5344CB8AC3E}">
        <p14:creationId xmlns:p14="http://schemas.microsoft.com/office/powerpoint/2010/main" val="4277627663"/>
      </p:ext>
    </p:extLst>
  </p:cSld>
  <p:clrMapOvr>
    <a:masterClrMapping/>
  </p:clrMapOvr>
  <p:transition>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Files</a:t>
            </a:r>
            <a:endParaRPr lang="en-US" dirty="0"/>
          </a:p>
        </p:txBody>
      </p:sp>
      <p:sp>
        <p:nvSpPr>
          <p:cNvPr id="3" name="Content Placeholder 2"/>
          <p:cNvSpPr>
            <a:spLocks noGrp="1"/>
          </p:cNvSpPr>
          <p:nvPr>
            <p:ph idx="1"/>
          </p:nvPr>
        </p:nvSpPr>
        <p:spPr/>
        <p:txBody>
          <a:bodyPr/>
          <a:lstStyle/>
          <a:p>
            <a:pPr>
              <a:defRPr/>
            </a:pPr>
            <a:r>
              <a:rPr lang="en-US" dirty="0" smtClean="0"/>
              <a:t>File-management </a:t>
            </a:r>
            <a:r>
              <a:rPr lang="en-US" dirty="0"/>
              <a:t>actions</a:t>
            </a:r>
          </a:p>
          <a:p>
            <a:pPr lvl="1">
              <a:defRPr/>
            </a:pPr>
            <a:r>
              <a:rPr lang="en-US" dirty="0"/>
              <a:t>Open</a:t>
            </a:r>
          </a:p>
          <a:p>
            <a:pPr lvl="1">
              <a:defRPr/>
            </a:pPr>
            <a:r>
              <a:rPr lang="en-US" dirty="0"/>
              <a:t>Copy</a:t>
            </a:r>
          </a:p>
          <a:p>
            <a:pPr lvl="1">
              <a:defRPr/>
            </a:pPr>
            <a:r>
              <a:rPr lang="en-US" dirty="0"/>
              <a:t>Move</a:t>
            </a:r>
          </a:p>
          <a:p>
            <a:pPr lvl="1">
              <a:defRPr/>
            </a:pPr>
            <a:r>
              <a:rPr lang="en-US" dirty="0"/>
              <a:t>Rename</a:t>
            </a:r>
          </a:p>
          <a:p>
            <a:pPr lvl="1">
              <a:defRPr/>
            </a:pPr>
            <a:r>
              <a:rPr lang="en-US" dirty="0" smtClean="0"/>
              <a:t>Delete</a:t>
            </a:r>
          </a:p>
          <a:p>
            <a:pPr lvl="2">
              <a:defRPr/>
            </a:pPr>
            <a:r>
              <a:rPr lang="en-US" dirty="0" smtClean="0"/>
              <a:t>Recycle Bin (Windows)</a:t>
            </a:r>
          </a:p>
          <a:p>
            <a:pPr lvl="2">
              <a:defRPr/>
            </a:pPr>
            <a:r>
              <a:rPr lang="en-US" dirty="0" smtClean="0"/>
              <a:t>Trash (Mac)</a:t>
            </a:r>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fld id="{3C5A0288-DE65-4327-81AA-3D0ED474C7D0}" type="slidenum">
              <a:rPr lang="en-US" smtClean="0"/>
              <a:pPr/>
              <a:t>56</a:t>
            </a:fld>
            <a:endParaRPr lang="en-US"/>
          </a:p>
        </p:txBody>
      </p:sp>
    </p:spTree>
    <p:extLst>
      <p:ext uri="{BB962C8B-B14F-4D97-AF65-F5344CB8AC3E}">
        <p14:creationId xmlns:p14="http://schemas.microsoft.com/office/powerpoint/2010/main" val="3238328486"/>
      </p:ext>
    </p:extLst>
  </p:cSld>
  <p:clrMapOvr>
    <a:masterClrMapping/>
  </p:clrMapOvr>
  <p:transition>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US"/>
              <a:t>Chapter 5 Summary Questions</a:t>
            </a:r>
          </a:p>
        </p:txBody>
      </p:sp>
      <p:sp>
        <p:nvSpPr>
          <p:cNvPr id="101379" name="Rectangle 3"/>
          <p:cNvSpPr>
            <a:spLocks noGrp="1" noChangeArrowheads="1"/>
          </p:cNvSpPr>
          <p:nvPr>
            <p:ph idx="1"/>
          </p:nvPr>
        </p:nvSpPr>
        <p:spPr/>
        <p:txBody>
          <a:bodyPr/>
          <a:lstStyle/>
          <a:p>
            <a:pPr marL="514350" indent="-514350" eaLnBrk="1" hangingPunct="1">
              <a:buFont typeface="+mj-lt"/>
              <a:buAutoNum type="arabicPeriod"/>
              <a:defRPr/>
            </a:pPr>
            <a:r>
              <a:rPr lang="en-US" dirty="0">
                <a:effectLst/>
              </a:rPr>
              <a:t>What software is included in system software?</a:t>
            </a:r>
          </a:p>
        </p:txBody>
      </p:sp>
      <p:sp>
        <p:nvSpPr>
          <p:cNvPr id="5" name="Footer Placeholder 4"/>
          <p:cNvSpPr>
            <a:spLocks noGrp="1"/>
          </p:cNvSpPr>
          <p:nvPr>
            <p:ph type="ftr" sz="quarter" idx="11"/>
          </p:nvPr>
        </p:nvSpPr>
        <p:spPr/>
        <p:txBody>
          <a:bodyPr/>
          <a:lstStyle/>
          <a:p>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fld id="{3C5A0288-DE65-4327-81AA-3D0ED474C7D0}" type="slidenum">
              <a:rPr lang="en-US" smtClean="0"/>
              <a:pPr/>
              <a:t>57</a:t>
            </a:fld>
            <a:endParaRPr lang="en-US"/>
          </a:p>
        </p:txBody>
      </p:sp>
    </p:spTree>
    <p:extLst>
      <p:ext uri="{BB962C8B-B14F-4D97-AF65-F5344CB8AC3E}">
        <p14:creationId xmlns:p14="http://schemas.microsoft.com/office/powerpoint/2010/main" val="2529312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US"/>
              <a:t>Chapter 5 Summary Questions</a:t>
            </a:r>
          </a:p>
        </p:txBody>
      </p:sp>
      <p:sp>
        <p:nvSpPr>
          <p:cNvPr id="147459" name="Rectangle 3"/>
          <p:cNvSpPr>
            <a:spLocks noGrp="1" noChangeArrowheads="1"/>
          </p:cNvSpPr>
          <p:nvPr>
            <p:ph idx="1"/>
          </p:nvPr>
        </p:nvSpPr>
        <p:spPr/>
        <p:txBody>
          <a:bodyPr/>
          <a:lstStyle/>
          <a:p>
            <a:pPr marL="514350" indent="-514350" eaLnBrk="1" hangingPunct="1">
              <a:buFont typeface="+mj-lt"/>
              <a:buAutoNum type="arabicPeriod" startAt="2"/>
              <a:defRPr/>
            </a:pPr>
            <a:r>
              <a:rPr lang="en-US" dirty="0">
                <a:effectLst/>
              </a:rPr>
              <a:t>What are the different kinds of operating systems?</a:t>
            </a:r>
          </a:p>
        </p:txBody>
      </p:sp>
      <p:sp>
        <p:nvSpPr>
          <p:cNvPr id="5" name="Footer Placeholder 4"/>
          <p:cNvSpPr>
            <a:spLocks noGrp="1"/>
          </p:cNvSpPr>
          <p:nvPr>
            <p:ph type="ftr" sz="quarter" idx="11"/>
          </p:nvPr>
        </p:nvSpPr>
        <p:spPr/>
        <p:txBody>
          <a:bodyPr/>
          <a:lstStyle/>
          <a:p>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fld id="{3C5A0288-DE65-4327-81AA-3D0ED474C7D0}" type="slidenum">
              <a:rPr lang="en-US" smtClean="0"/>
              <a:pPr/>
              <a:t>58</a:t>
            </a:fld>
            <a:endParaRPr lang="en-US"/>
          </a:p>
        </p:txBody>
      </p:sp>
    </p:spTree>
    <p:extLst>
      <p:ext uri="{BB962C8B-B14F-4D97-AF65-F5344CB8AC3E}">
        <p14:creationId xmlns:p14="http://schemas.microsoft.com/office/powerpoint/2010/main" val="2857693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en-US"/>
              <a:t>Chapter 5 Summary Questions</a:t>
            </a:r>
          </a:p>
        </p:txBody>
      </p:sp>
      <p:sp>
        <p:nvSpPr>
          <p:cNvPr id="131076" name="Rectangle 3"/>
          <p:cNvSpPr>
            <a:spLocks noGrp="1" noChangeArrowheads="1"/>
          </p:cNvSpPr>
          <p:nvPr>
            <p:ph idx="1"/>
          </p:nvPr>
        </p:nvSpPr>
        <p:spPr/>
        <p:txBody>
          <a:bodyPr/>
          <a:lstStyle/>
          <a:p>
            <a:pPr marL="514350" indent="-514350" eaLnBrk="1" hangingPunct="1">
              <a:buFont typeface="+mj-lt"/>
              <a:buAutoNum type="arabicPeriod" startAt="4"/>
            </a:pPr>
            <a:r>
              <a:rPr lang="it-IT" dirty="0" smtClean="0">
                <a:effectLst/>
              </a:rPr>
              <a:t>How does the operating system provide a means for users to interact with the computer? </a:t>
            </a:r>
            <a:endParaRPr lang="en-US" dirty="0" smtClean="0">
              <a:effectLst/>
            </a:endParaRPr>
          </a:p>
        </p:txBody>
      </p:sp>
      <p:sp>
        <p:nvSpPr>
          <p:cNvPr id="5" name="Footer Placeholder 4"/>
          <p:cNvSpPr>
            <a:spLocks noGrp="1"/>
          </p:cNvSpPr>
          <p:nvPr>
            <p:ph type="ftr" sz="quarter" idx="11"/>
          </p:nvPr>
        </p:nvSpPr>
        <p:spPr/>
        <p:txBody>
          <a:bodyPr/>
          <a:lstStyle/>
          <a:p>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fld id="{3C5A0288-DE65-4327-81AA-3D0ED474C7D0}" type="slidenum">
              <a:rPr lang="en-US" smtClean="0"/>
              <a:pPr/>
              <a:t>59</a:t>
            </a:fld>
            <a:endParaRPr lang="en-US"/>
          </a:p>
        </p:txBody>
      </p:sp>
    </p:spTree>
    <p:extLst>
      <p:ext uri="{BB962C8B-B14F-4D97-AF65-F5344CB8AC3E}">
        <p14:creationId xmlns:p14="http://schemas.microsoft.com/office/powerpoint/2010/main" val="182266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7E97C31-8AE6-4F79-B601-4E541AF5373C}" type="slidenum">
              <a:rPr lang="en-US"/>
              <a:pPr>
                <a:defRPr/>
              </a:pPr>
              <a:t>6</a:t>
            </a:fld>
            <a:endParaRPr lang="en-US"/>
          </a:p>
        </p:txBody>
      </p:sp>
      <p:sp>
        <p:nvSpPr>
          <p:cNvPr id="31746" name="Rectangle 4"/>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6149" name="Rectangle 5"/>
          <p:cNvSpPr>
            <a:spLocks noGrp="1" noChangeArrowheads="1"/>
          </p:cNvSpPr>
          <p:nvPr>
            <p:ph type="ctrTitle"/>
          </p:nvPr>
        </p:nvSpPr>
        <p:spPr>
          <a:xfrm>
            <a:off x="609600" y="1524000"/>
            <a:ext cx="7772400" cy="1470025"/>
          </a:xfrm>
        </p:spPr>
        <p:txBody>
          <a:bodyPr/>
          <a:lstStyle/>
          <a:p>
            <a:pPr>
              <a:defRPr/>
            </a:pPr>
            <a:r>
              <a:rPr lang="en-US" i="1" dirty="0"/>
              <a:t>Technology in Action</a:t>
            </a:r>
          </a:p>
        </p:txBody>
      </p:sp>
      <p:sp>
        <p:nvSpPr>
          <p:cNvPr id="31748" name="Rectangle 6"/>
          <p:cNvSpPr>
            <a:spLocks noGrp="1" noChangeArrowheads="1"/>
          </p:cNvSpPr>
          <p:nvPr>
            <p:ph type="subTitle" idx="1"/>
          </p:nvPr>
        </p:nvSpPr>
        <p:spPr>
          <a:xfrm>
            <a:off x="1219200" y="3048000"/>
            <a:ext cx="6400800" cy="1752600"/>
          </a:xfrm>
        </p:spPr>
        <p:txBody>
          <a:bodyPr/>
          <a:lstStyle/>
          <a:p>
            <a:pPr marL="342900" indent="-342900"/>
            <a:r>
              <a:rPr lang="en-US" smtClean="0">
                <a:effectLst/>
              </a:rPr>
              <a:t>Chapter 2</a:t>
            </a:r>
            <a:br>
              <a:rPr lang="en-US" smtClean="0">
                <a:effectLst/>
              </a:rPr>
            </a:br>
            <a:r>
              <a:rPr lang="en-US" smtClean="0">
                <a:effectLst/>
              </a:rPr>
              <a:t>Looking at Computers: Understanding the Parts</a:t>
            </a:r>
          </a:p>
        </p:txBody>
      </p:sp>
      <p:sp>
        <p:nvSpPr>
          <p:cNvPr id="6" name="Date Placeholder 5"/>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Tree>
    <p:extLst>
      <p:ext uri="{BB962C8B-B14F-4D97-AF65-F5344CB8AC3E}">
        <p14:creationId xmlns:p14="http://schemas.microsoft.com/office/powerpoint/2010/main" val="1212162114"/>
      </p:ext>
    </p:extLst>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09600" y="1219200"/>
            <a:ext cx="8229600" cy="1143000"/>
          </a:xfrm>
        </p:spPr>
        <p:txBody>
          <a:bodyPr/>
          <a:lstStyle/>
          <a:p>
            <a:pPr eaLnBrk="1" hangingPunct="1">
              <a:defRPr/>
            </a:pPr>
            <a:r>
              <a:rPr lang="en-US" i="1" dirty="0"/>
              <a:t>Technology in Action</a:t>
            </a:r>
            <a:endParaRPr lang="en-US" dirty="0"/>
          </a:p>
        </p:txBody>
      </p:sp>
      <p:sp>
        <p:nvSpPr>
          <p:cNvPr id="105475" name="Rectangle 3"/>
          <p:cNvSpPr>
            <a:spLocks noGrp="1" noChangeArrowheads="1"/>
          </p:cNvSpPr>
          <p:nvPr>
            <p:ph type="body" idx="1"/>
          </p:nvPr>
        </p:nvSpPr>
        <p:spPr>
          <a:xfrm>
            <a:off x="457200" y="3048000"/>
            <a:ext cx="8229600" cy="2057400"/>
          </a:xfrm>
        </p:spPr>
        <p:txBody>
          <a:bodyPr/>
          <a:lstStyle/>
          <a:p>
            <a:pPr algn="ctr" eaLnBrk="1" hangingPunct="1">
              <a:buFontTx/>
              <a:buNone/>
              <a:defRPr/>
            </a:pPr>
            <a:r>
              <a:rPr lang="en-US" dirty="0"/>
              <a:t>Chapter 6</a:t>
            </a:r>
          </a:p>
          <a:p>
            <a:pPr algn="ctr" eaLnBrk="1" hangingPunct="1">
              <a:buFontTx/>
              <a:buNone/>
              <a:defRPr/>
            </a:pPr>
            <a:r>
              <a:rPr lang="en-US" dirty="0"/>
              <a:t>Understanding and Assessing Hardware: Evaluating Your System </a:t>
            </a:r>
          </a:p>
        </p:txBody>
      </p:sp>
      <p:sp>
        <p:nvSpPr>
          <p:cNvPr id="3" name="Footer Placeholder 2"/>
          <p:cNvSpPr>
            <a:spLocks noGrp="1"/>
          </p:cNvSpPr>
          <p:nvPr>
            <p:ph type="ftr" sz="quarter" idx="11"/>
          </p:nvPr>
        </p:nvSpPr>
        <p:spPr/>
        <p:txBody>
          <a:bodyPr/>
          <a:lstStyle/>
          <a:p>
            <a:r>
              <a:rPr lang="en-US" smtClean="0"/>
              <a:t>Copyright © 2013 Pearson Education, Inc. Publishing as Prentice Hall</a:t>
            </a:r>
            <a:endParaRPr lang="en-US"/>
          </a:p>
        </p:txBody>
      </p:sp>
    </p:spTree>
    <p:extLst>
      <p:ext uri="{BB962C8B-B14F-4D97-AF65-F5344CB8AC3E}">
        <p14:creationId xmlns:p14="http://schemas.microsoft.com/office/powerpoint/2010/main" val="1530037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Hyperthreading</a:t>
            </a:r>
            <a:r>
              <a:rPr lang="en-US" dirty="0" smtClean="0"/>
              <a:t> and </a:t>
            </a:r>
            <a:br>
              <a:rPr lang="en-US" dirty="0" smtClean="0"/>
            </a:br>
            <a:r>
              <a:rPr lang="en-US" dirty="0" smtClean="0"/>
              <a:t>Multi-Core Processing</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dirty="0" err="1" smtClean="0"/>
              <a:t>Hyperthreading</a:t>
            </a:r>
            <a:r>
              <a:rPr lang="en-US" dirty="0" smtClean="0"/>
              <a:t> allows a new set of instructions to start before previous set has finished</a:t>
            </a:r>
          </a:p>
          <a:p>
            <a:r>
              <a:rPr lang="en-US" dirty="0" smtClean="0"/>
              <a:t>Multiple cores used on one CPU chip enable execution of two sets of instructions at the same time</a:t>
            </a:r>
          </a:p>
          <a:p>
            <a:r>
              <a:rPr lang="en-US" dirty="0" smtClean="0"/>
              <a:t>Possible to design CPU to have multiple cores </a:t>
            </a:r>
            <a:r>
              <a:rPr lang="en-US" i="1" dirty="0" smtClean="0"/>
              <a:t>and</a:t>
            </a:r>
            <a:r>
              <a:rPr lang="en-US" dirty="0" smtClean="0"/>
              <a:t> </a:t>
            </a:r>
            <a:r>
              <a:rPr lang="en-US" dirty="0" err="1" smtClean="0"/>
              <a:t>hyperthreading</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fld id="{3C5A0288-DE65-4327-81AA-3D0ED474C7D0}" type="slidenum">
              <a:rPr lang="en-US" smtClean="0"/>
              <a:pPr/>
              <a:t>61</a:t>
            </a:fld>
            <a:endParaRPr lang="en-US" dirty="0"/>
          </a:p>
        </p:txBody>
      </p:sp>
    </p:spTree>
    <p:extLst>
      <p:ext uri="{BB962C8B-B14F-4D97-AF65-F5344CB8AC3E}">
        <p14:creationId xmlns:p14="http://schemas.microsoft.com/office/powerpoint/2010/main" val="3095310950"/>
      </p:ext>
    </p:extLst>
  </p:cSld>
  <p:clrMapOvr>
    <a:masterClrMapping/>
  </p:clrMapOvr>
  <p:transition>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 Side Bus</a:t>
            </a:r>
            <a:endParaRPr lang="en-US" dirty="0"/>
          </a:p>
        </p:txBody>
      </p:sp>
      <p:sp>
        <p:nvSpPr>
          <p:cNvPr id="3" name="Content Placeholder 2"/>
          <p:cNvSpPr>
            <a:spLocks noGrp="1"/>
          </p:cNvSpPr>
          <p:nvPr>
            <p:ph idx="1"/>
          </p:nvPr>
        </p:nvSpPr>
        <p:spPr/>
        <p:txBody>
          <a:bodyPr/>
          <a:lstStyle/>
          <a:p>
            <a:r>
              <a:rPr lang="en-US" dirty="0" smtClean="0"/>
              <a:t>Connects the processor (CPU) to system memory</a:t>
            </a:r>
          </a:p>
          <a:p>
            <a:r>
              <a:rPr lang="en-US" dirty="0" smtClean="0"/>
              <a:t>Throughput of FSB depends on how much data it transfers per cycle (bytes) and its clock frequency (Hz)</a:t>
            </a:r>
          </a:p>
          <a:p>
            <a:r>
              <a:rPr lang="en-US" dirty="0" smtClean="0"/>
              <a:t>The faster the FSB, the faster you get data to the processor</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a:p>
        </p:txBody>
      </p:sp>
      <p:sp>
        <p:nvSpPr>
          <p:cNvPr id="5" name="Slide Number Placeholder 4"/>
          <p:cNvSpPr>
            <a:spLocks noGrp="1"/>
          </p:cNvSpPr>
          <p:nvPr>
            <p:ph type="sldNum" sz="quarter" idx="12"/>
          </p:nvPr>
        </p:nvSpPr>
        <p:spPr/>
        <p:txBody>
          <a:bodyPr/>
          <a:lstStyle/>
          <a:p>
            <a:fld id="{3C5A0288-DE65-4327-81AA-3D0ED474C7D0}" type="slidenum">
              <a:rPr lang="en-US" smtClean="0"/>
              <a:pPr/>
              <a:t>62</a:t>
            </a:fld>
            <a:endParaRPr lang="en-US"/>
          </a:p>
        </p:txBody>
      </p:sp>
    </p:spTree>
    <p:extLst>
      <p:ext uri="{BB962C8B-B14F-4D97-AF65-F5344CB8AC3E}">
        <p14:creationId xmlns:p14="http://schemas.microsoft.com/office/powerpoint/2010/main" val="2081228772"/>
      </p:ext>
    </p:extLst>
  </p:cSld>
  <p:clrMapOvr>
    <a:masterClrMapping/>
  </p:clrMapOvr>
  <p:transition>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dirty="0"/>
              <a:t>Adding RAM</a:t>
            </a:r>
          </a:p>
        </p:txBody>
      </p:sp>
      <p:sp>
        <p:nvSpPr>
          <p:cNvPr id="112643" name="Rectangle 3"/>
          <p:cNvSpPr>
            <a:spLocks noGrp="1" noChangeArrowheads="1"/>
          </p:cNvSpPr>
          <p:nvPr>
            <p:ph type="body" idx="1"/>
          </p:nvPr>
        </p:nvSpPr>
        <p:spPr>
          <a:xfrm>
            <a:off x="685800" y="1524000"/>
            <a:ext cx="7848600" cy="4373563"/>
          </a:xfrm>
        </p:spPr>
        <p:txBody>
          <a:bodyPr>
            <a:normAutofit/>
          </a:bodyPr>
          <a:lstStyle/>
          <a:p>
            <a:pPr eaLnBrk="1" hangingPunct="1">
              <a:defRPr/>
            </a:pPr>
            <a:r>
              <a:rPr lang="en-US" dirty="0" smtClean="0">
                <a:effectLst/>
              </a:rPr>
              <a:t>Motherboard has specific number of slots for memory cards</a:t>
            </a:r>
          </a:p>
          <a:p>
            <a:pPr eaLnBrk="1" hangingPunct="1">
              <a:defRPr/>
            </a:pPr>
            <a:r>
              <a:rPr lang="en-US" dirty="0" smtClean="0"/>
              <a:t>Each slot has limit on amount of RAM it can hold</a:t>
            </a:r>
          </a:p>
          <a:p>
            <a:pPr eaLnBrk="1" hangingPunct="1">
              <a:defRPr/>
            </a:pPr>
            <a:r>
              <a:rPr lang="en-US" dirty="0" smtClean="0">
                <a:effectLst/>
              </a:rPr>
              <a:t>Operating system imposes own RAM limit</a:t>
            </a:r>
          </a:p>
          <a:p>
            <a:pPr lvl="1">
              <a:defRPr/>
            </a:pPr>
            <a:r>
              <a:rPr lang="en-US" dirty="0" smtClean="0"/>
              <a:t>Windows 7 (32 bit) maximum is 4 GB</a:t>
            </a:r>
          </a:p>
          <a:p>
            <a:pPr lvl="1">
              <a:defRPr/>
            </a:pPr>
            <a:r>
              <a:rPr lang="en-US" dirty="0" smtClean="0">
                <a:effectLst/>
              </a:rPr>
              <a:t>Windows 7 (64 bit) maximum is 192 GB</a:t>
            </a:r>
          </a:p>
        </p:txBody>
      </p:sp>
      <p:sp>
        <p:nvSpPr>
          <p:cNvPr id="2" name="Slide Number Placeholder 1"/>
          <p:cNvSpPr>
            <a:spLocks noGrp="1"/>
          </p:cNvSpPr>
          <p:nvPr>
            <p:ph type="sldNum" sz="quarter" idx="12"/>
          </p:nvPr>
        </p:nvSpPr>
        <p:spPr/>
        <p:txBody>
          <a:bodyPr/>
          <a:lstStyle/>
          <a:p>
            <a:fld id="{3C5A0288-DE65-4327-81AA-3D0ED474C7D0}" type="slidenum">
              <a:rPr lang="en-US" smtClean="0"/>
              <a:pPr/>
              <a:t>63</a:t>
            </a:fld>
            <a:endParaRPr lang="en-US"/>
          </a:p>
        </p:txBody>
      </p:sp>
      <p:sp>
        <p:nvSpPr>
          <p:cNvPr id="3" name="Footer Placeholder 2"/>
          <p:cNvSpPr>
            <a:spLocks noGrp="1"/>
          </p:cNvSpPr>
          <p:nvPr>
            <p:ph type="ftr" sz="quarter" idx="11"/>
          </p:nvPr>
        </p:nvSpPr>
        <p:spPr/>
        <p:txBody>
          <a:bodyPr/>
          <a:lstStyle/>
          <a:p>
            <a:r>
              <a:rPr lang="en-US" smtClean="0"/>
              <a:t>Copyright © 2013 Pearson Education, Inc. Publishing as Prentice Hall</a:t>
            </a:r>
            <a:endParaRPr lang="en-US"/>
          </a:p>
        </p:txBody>
      </p:sp>
    </p:spTree>
    <p:extLst>
      <p:ext uri="{BB962C8B-B14F-4D97-AF65-F5344CB8AC3E}">
        <p14:creationId xmlns:p14="http://schemas.microsoft.com/office/powerpoint/2010/main" val="4231302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685800" y="1676400"/>
            <a:ext cx="7772400" cy="1470025"/>
          </a:xfrm>
        </p:spPr>
        <p:txBody>
          <a:bodyPr/>
          <a:lstStyle/>
          <a:p>
            <a:pPr eaLnBrk="1" hangingPunct="1">
              <a:defRPr/>
            </a:pPr>
            <a:r>
              <a:rPr lang="en-US" i="1" dirty="0"/>
              <a:t>Technology in Action</a:t>
            </a:r>
            <a:endParaRPr lang="en-US" dirty="0"/>
          </a:p>
        </p:txBody>
      </p:sp>
      <p:sp>
        <p:nvSpPr>
          <p:cNvPr id="105475" name="Rectangle 3"/>
          <p:cNvSpPr>
            <a:spLocks noGrp="1" noChangeArrowheads="1"/>
          </p:cNvSpPr>
          <p:nvPr>
            <p:ph type="subTitle" idx="1"/>
          </p:nvPr>
        </p:nvSpPr>
        <p:spPr>
          <a:xfrm>
            <a:off x="1371600" y="3505200"/>
            <a:ext cx="6400800" cy="1752600"/>
          </a:xfrm>
        </p:spPr>
        <p:txBody>
          <a:bodyPr/>
          <a:lstStyle/>
          <a:p>
            <a:pPr algn="ctr" eaLnBrk="1" hangingPunct="1">
              <a:buFontTx/>
              <a:buNone/>
              <a:defRPr/>
            </a:pPr>
            <a:r>
              <a:rPr lang="en-US" dirty="0">
                <a:solidFill>
                  <a:schemeClr val="tx1"/>
                </a:solidFill>
                <a:effectLst/>
              </a:rPr>
              <a:t>Chapter </a:t>
            </a:r>
            <a:r>
              <a:rPr lang="en-US" dirty="0" smtClean="0">
                <a:solidFill>
                  <a:schemeClr val="tx1"/>
                </a:solidFill>
                <a:effectLst/>
              </a:rPr>
              <a:t>7</a:t>
            </a:r>
            <a:endParaRPr lang="en-US" dirty="0">
              <a:solidFill>
                <a:schemeClr val="tx1"/>
              </a:solidFill>
              <a:effectLst/>
            </a:endParaRPr>
          </a:p>
          <a:p>
            <a:pPr algn="ctr" eaLnBrk="1" hangingPunct="1">
              <a:buFontTx/>
              <a:buNone/>
              <a:defRPr/>
            </a:pPr>
            <a:r>
              <a:rPr lang="en-US" dirty="0" smtClean="0">
                <a:solidFill>
                  <a:schemeClr val="tx1"/>
                </a:solidFill>
                <a:effectLst/>
              </a:rPr>
              <a:t>Networking:</a:t>
            </a:r>
          </a:p>
          <a:p>
            <a:pPr algn="ctr" eaLnBrk="1" hangingPunct="1">
              <a:buFontTx/>
              <a:buNone/>
              <a:defRPr/>
            </a:pPr>
            <a:r>
              <a:rPr lang="en-US" dirty="0" smtClean="0">
                <a:solidFill>
                  <a:schemeClr val="tx1"/>
                </a:solidFill>
                <a:effectLst/>
              </a:rPr>
              <a:t>Connecting Computing Devices</a:t>
            </a:r>
            <a:r>
              <a:rPr lang="en-US" dirty="0" smtClean="0">
                <a:effectLst/>
              </a:rPr>
              <a:t> </a:t>
            </a:r>
            <a:endParaRPr lang="en-US" dirty="0">
              <a:effectLst/>
            </a:endParaRPr>
          </a:p>
        </p:txBody>
      </p:sp>
      <p:sp>
        <p:nvSpPr>
          <p:cNvPr id="3" name="Footer Placeholder 2"/>
          <p:cNvSpPr>
            <a:spLocks noGrp="1"/>
          </p:cNvSpPr>
          <p:nvPr>
            <p:ph type="ftr" sz="quarter" idx="11"/>
          </p:nvPr>
        </p:nvSpPr>
        <p:spPr/>
        <p:txBody>
          <a:bodyPr/>
          <a:lstStyle/>
          <a:p>
            <a:r>
              <a:rPr lang="en-US" smtClean="0"/>
              <a:t>Copyright © 2013 Pearson Education, Inc. Publishing as Prentice Hall</a:t>
            </a:r>
            <a:endParaRPr lang="en-US"/>
          </a:p>
        </p:txBody>
      </p:sp>
      <p:sp>
        <p:nvSpPr>
          <p:cNvPr id="2" name="Slide Number Placeholder 1"/>
          <p:cNvSpPr>
            <a:spLocks noGrp="1"/>
          </p:cNvSpPr>
          <p:nvPr>
            <p:ph type="sldNum" sz="quarter" idx="12"/>
          </p:nvPr>
        </p:nvSpPr>
        <p:spPr/>
        <p:txBody>
          <a:bodyPr/>
          <a:lstStyle/>
          <a:p>
            <a:fld id="{3C5A0288-DE65-4327-81AA-3D0ED474C7D0}" type="slidenum">
              <a:rPr lang="en-US" smtClean="0"/>
              <a:pPr/>
              <a:t>64</a:t>
            </a:fld>
            <a:endParaRPr lang="en-US"/>
          </a:p>
        </p:txBody>
      </p:sp>
    </p:spTree>
    <p:extLst>
      <p:ext uri="{BB962C8B-B14F-4D97-AF65-F5344CB8AC3E}">
        <p14:creationId xmlns:p14="http://schemas.microsoft.com/office/powerpoint/2010/main" val="379013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Architectures</a:t>
            </a:r>
          </a:p>
        </p:txBody>
      </p:sp>
      <p:sp>
        <p:nvSpPr>
          <p:cNvPr id="3" name="Content Placeholder 2"/>
          <p:cNvSpPr>
            <a:spLocks noGrp="1"/>
          </p:cNvSpPr>
          <p:nvPr>
            <p:ph idx="1"/>
          </p:nvPr>
        </p:nvSpPr>
        <p:spPr/>
        <p:txBody>
          <a:bodyPr/>
          <a:lstStyle/>
          <a:p>
            <a:r>
              <a:rPr lang="en-US" dirty="0" smtClean="0"/>
              <a:t>Network architecture refers to the design of a network</a:t>
            </a:r>
          </a:p>
          <a:p>
            <a:r>
              <a:rPr lang="en-US" dirty="0" smtClean="0"/>
              <a:t>Classified in two ways:</a:t>
            </a:r>
          </a:p>
          <a:p>
            <a:pPr lvl="1"/>
            <a:r>
              <a:rPr lang="en-US" dirty="0" smtClean="0"/>
              <a:t>Manner in which they are </a:t>
            </a:r>
            <a:r>
              <a:rPr lang="en-US" dirty="0" smtClean="0"/>
              <a:t>controlled</a:t>
            </a:r>
          </a:p>
          <a:p>
            <a:pPr lvl="2"/>
            <a:r>
              <a:rPr lang="en-US" sz="2000" dirty="0" smtClean="0"/>
              <a:t>Peer to peer</a:t>
            </a:r>
          </a:p>
          <a:p>
            <a:pPr lvl="2"/>
            <a:r>
              <a:rPr lang="en-US" sz="2000" dirty="0" smtClean="0"/>
              <a:t>Client server</a:t>
            </a:r>
            <a:endParaRPr lang="en-US" sz="2000" dirty="0" smtClean="0"/>
          </a:p>
          <a:p>
            <a:pPr lvl="1"/>
            <a:r>
              <a:rPr lang="en-US" dirty="0" smtClean="0"/>
              <a:t>Distance between </a:t>
            </a:r>
            <a:r>
              <a:rPr lang="en-US" dirty="0" smtClean="0"/>
              <a:t>their nodes</a:t>
            </a:r>
          </a:p>
          <a:p>
            <a:pPr lvl="2"/>
            <a:r>
              <a:rPr lang="en-US" sz="2000" dirty="0" smtClean="0"/>
              <a:t>Bus</a:t>
            </a:r>
          </a:p>
          <a:p>
            <a:pPr lvl="2"/>
            <a:r>
              <a:rPr lang="en-US" sz="2000" dirty="0" smtClean="0"/>
              <a:t>Ring</a:t>
            </a:r>
          </a:p>
          <a:p>
            <a:pPr lvl="2"/>
            <a:r>
              <a:rPr lang="en-US" sz="2000" dirty="0" smtClean="0"/>
              <a:t>Star topology</a:t>
            </a:r>
            <a:endParaRPr lang="en-US" sz="2000"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65</a:t>
            </a:fld>
            <a:endParaRPr lang="en-US" dirty="0"/>
          </a:p>
        </p:txBody>
      </p:sp>
    </p:spTree>
    <p:extLst>
      <p:ext uri="{BB962C8B-B14F-4D97-AF65-F5344CB8AC3E}">
        <p14:creationId xmlns:p14="http://schemas.microsoft.com/office/powerpoint/2010/main" val="1097199127"/>
      </p:ext>
    </p:extLst>
  </p:cSld>
  <p:clrMapOvr>
    <a:masterClrMapping/>
  </p:clrMapOvr>
  <p:transition>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dirty="0" smtClean="0"/>
              <a:t>Networks Based on Distance</a:t>
            </a:r>
            <a:endParaRPr lang="en-US" dirty="0"/>
          </a:p>
        </p:txBody>
      </p:sp>
      <p:sp>
        <p:nvSpPr>
          <p:cNvPr id="120834" name="Rectangle 3"/>
          <p:cNvSpPr>
            <a:spLocks noGrp="1" noChangeArrowheads="1"/>
          </p:cNvSpPr>
          <p:nvPr>
            <p:ph idx="1"/>
          </p:nvPr>
        </p:nvSpPr>
        <p:spPr>
          <a:xfrm>
            <a:off x="457200" y="1600200"/>
            <a:ext cx="8686800" cy="4525963"/>
          </a:xfrm>
        </p:spPr>
        <p:txBody>
          <a:bodyPr>
            <a:normAutofit/>
          </a:bodyPr>
          <a:lstStyle/>
          <a:p>
            <a:pPr eaLnBrk="1" hangingPunct="1"/>
            <a:r>
              <a:rPr lang="en-GB" dirty="0" smtClean="0">
                <a:solidFill>
                  <a:srgbClr val="000000"/>
                </a:solidFill>
                <a:effectLst/>
              </a:rPr>
              <a:t>Local area network (LAN) is a network where  nodes are located within small geographic </a:t>
            </a:r>
            <a:r>
              <a:rPr lang="en-GB" dirty="0" smtClean="0">
                <a:solidFill>
                  <a:srgbClr val="000000"/>
                </a:solidFill>
                <a:effectLst/>
              </a:rPr>
              <a:t>area</a:t>
            </a:r>
          </a:p>
          <a:p>
            <a:pPr eaLnBrk="1" hangingPunct="1"/>
            <a:r>
              <a:rPr lang="en-GB" dirty="0" smtClean="0">
                <a:solidFill>
                  <a:srgbClr val="000000"/>
                </a:solidFill>
                <a:effectLst/>
              </a:rPr>
              <a:t>Wide </a:t>
            </a:r>
            <a:r>
              <a:rPr lang="en-GB" dirty="0" smtClean="0">
                <a:solidFill>
                  <a:srgbClr val="000000"/>
                </a:solidFill>
                <a:effectLst/>
              </a:rPr>
              <a:t>area network (WAN) is made up of LANs connected over long </a:t>
            </a:r>
            <a:r>
              <a:rPr lang="en-GB" dirty="0" smtClean="0">
                <a:solidFill>
                  <a:srgbClr val="000000"/>
                </a:solidFill>
                <a:effectLst/>
              </a:rPr>
              <a:t>distances</a:t>
            </a:r>
            <a:endParaRPr lang="en-GB" dirty="0" smtClean="0">
              <a:solidFill>
                <a:srgbClr val="000000"/>
              </a:solidFill>
              <a:effectLst/>
            </a:endParaRPr>
          </a:p>
        </p:txBody>
      </p:sp>
      <p:sp>
        <p:nvSpPr>
          <p:cNvPr id="2" name="Slide Number Placeholder 1"/>
          <p:cNvSpPr>
            <a:spLocks noGrp="1"/>
          </p:cNvSpPr>
          <p:nvPr>
            <p:ph type="sldNum" sz="quarter" idx="12"/>
          </p:nvPr>
        </p:nvSpPr>
        <p:spPr/>
        <p:txBody>
          <a:bodyPr/>
          <a:lstStyle/>
          <a:p>
            <a:fld id="{3C5A0288-DE65-4327-81AA-3D0ED474C7D0}" type="slidenum">
              <a:rPr lang="en-US" smtClean="0"/>
              <a:pPr/>
              <a:t>66</a:t>
            </a:fld>
            <a:endParaRPr lang="en-US"/>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a:p>
        </p:txBody>
      </p:sp>
    </p:spTree>
    <p:extLst>
      <p:ext uri="{BB962C8B-B14F-4D97-AF65-F5344CB8AC3E}">
        <p14:creationId xmlns:p14="http://schemas.microsoft.com/office/powerpoint/2010/main" val="1334606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dirty="0" smtClean="0"/>
              <a:t>Network Navigation Devices</a:t>
            </a:r>
            <a:endParaRPr lang="en-US" dirty="0"/>
          </a:p>
        </p:txBody>
      </p:sp>
      <p:sp>
        <p:nvSpPr>
          <p:cNvPr id="120834" name="Rectangle 3"/>
          <p:cNvSpPr>
            <a:spLocks noGrp="1" noChangeArrowheads="1"/>
          </p:cNvSpPr>
          <p:nvPr>
            <p:ph idx="1"/>
          </p:nvPr>
        </p:nvSpPr>
        <p:spPr/>
        <p:txBody>
          <a:bodyPr/>
          <a:lstStyle/>
          <a:p>
            <a:pPr eaLnBrk="1" hangingPunct="1"/>
            <a:r>
              <a:rPr lang="en-US" dirty="0" smtClean="0">
                <a:solidFill>
                  <a:srgbClr val="000000"/>
                </a:solidFill>
                <a:effectLst/>
              </a:rPr>
              <a:t>Hub</a:t>
            </a:r>
          </a:p>
          <a:p>
            <a:pPr eaLnBrk="1" hangingPunct="1"/>
            <a:r>
              <a:rPr lang="en-US" dirty="0" smtClean="0">
                <a:solidFill>
                  <a:srgbClr val="000000"/>
                </a:solidFill>
                <a:effectLst/>
              </a:rPr>
              <a:t>Router</a:t>
            </a:r>
            <a:endParaRPr lang="en-US" dirty="0" smtClean="0">
              <a:solidFill>
                <a:srgbClr val="000000"/>
              </a:solidFill>
              <a:effectLst/>
            </a:endParaRPr>
          </a:p>
          <a:p>
            <a:pPr lvl="1" eaLnBrk="1" hangingPunct="1"/>
            <a:r>
              <a:rPr lang="en-US" dirty="0" smtClean="0">
                <a:solidFill>
                  <a:srgbClr val="000000"/>
                </a:solidFill>
                <a:effectLst/>
              </a:rPr>
              <a:t>Transfers packets between two or more networks</a:t>
            </a:r>
          </a:p>
          <a:p>
            <a:pPr eaLnBrk="1" hangingPunct="1"/>
            <a:r>
              <a:rPr lang="en-US" dirty="0" smtClean="0">
                <a:solidFill>
                  <a:srgbClr val="000000"/>
                </a:solidFill>
                <a:effectLst/>
              </a:rPr>
              <a:t>Switch</a:t>
            </a:r>
          </a:p>
          <a:p>
            <a:pPr lvl="1" eaLnBrk="1" hangingPunct="1"/>
            <a:r>
              <a:rPr lang="en-US" dirty="0" smtClean="0">
                <a:solidFill>
                  <a:srgbClr val="000000"/>
                </a:solidFill>
                <a:effectLst/>
              </a:rPr>
              <a:t>Receives data packets and sends them to intended nodes on same </a:t>
            </a:r>
            <a:r>
              <a:rPr lang="en-US" dirty="0" smtClean="0">
                <a:solidFill>
                  <a:srgbClr val="000000"/>
                </a:solidFill>
                <a:effectLst/>
              </a:rPr>
              <a:t>network</a:t>
            </a:r>
          </a:p>
          <a:p>
            <a:pPr eaLnBrk="1" hangingPunct="1"/>
            <a:r>
              <a:rPr lang="en-US" dirty="0" smtClean="0">
                <a:solidFill>
                  <a:srgbClr val="000000"/>
                </a:solidFill>
                <a:effectLst/>
              </a:rPr>
              <a:t>Bridge – Connects dissimilar networks</a:t>
            </a:r>
            <a:endParaRPr lang="en-US" dirty="0" smtClean="0">
              <a:solidFill>
                <a:srgbClr val="000000"/>
              </a:solidFill>
              <a:effectLst/>
            </a:endParaRPr>
          </a:p>
        </p:txBody>
      </p:sp>
      <p:sp>
        <p:nvSpPr>
          <p:cNvPr id="2" name="Slide Number Placeholder 1"/>
          <p:cNvSpPr>
            <a:spLocks noGrp="1"/>
          </p:cNvSpPr>
          <p:nvPr>
            <p:ph type="sldNum" sz="quarter" idx="12"/>
          </p:nvPr>
        </p:nvSpPr>
        <p:spPr/>
        <p:txBody>
          <a:bodyPr/>
          <a:lstStyle/>
          <a:p>
            <a:fld id="{3C5A0288-DE65-4327-81AA-3D0ED474C7D0}" type="slidenum">
              <a:rPr lang="en-US" smtClean="0"/>
              <a:pPr/>
              <a:t>67</a:t>
            </a:fld>
            <a:endParaRPr lang="en-US"/>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a:p>
        </p:txBody>
      </p:sp>
    </p:spTree>
    <p:extLst>
      <p:ext uri="{BB962C8B-B14F-4D97-AF65-F5344CB8AC3E}">
        <p14:creationId xmlns:p14="http://schemas.microsoft.com/office/powerpoint/2010/main" val="3073951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Connections</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Broadband is often referred to as high-speed Internet with data transmission rate of 256</a:t>
            </a:r>
            <a:r>
              <a:rPr lang="en-US" dirty="0" smtClean="0">
                <a:latin typeface="Calibri"/>
                <a:cs typeface="Calibri"/>
              </a:rPr>
              <a:t> </a:t>
            </a:r>
            <a:r>
              <a:rPr lang="en-US" dirty="0" smtClean="0"/>
              <a:t>Kbps or greater</a:t>
            </a:r>
          </a:p>
          <a:p>
            <a:pPr lvl="1"/>
            <a:r>
              <a:rPr lang="en-US" dirty="0" smtClean="0"/>
              <a:t>Digital subscriber line (DSL) uses same types of wiring as standard phone lines</a:t>
            </a:r>
          </a:p>
          <a:p>
            <a:pPr lvl="1"/>
            <a:r>
              <a:rPr lang="en-US" dirty="0" smtClean="0"/>
              <a:t>Cable uses television’s cable service provider</a:t>
            </a:r>
          </a:p>
          <a:p>
            <a:pPr lvl="1"/>
            <a:r>
              <a:rPr lang="en-US" dirty="0" smtClean="0"/>
              <a:t>Fiber-optic service uses plastic or glass cables </a:t>
            </a:r>
          </a:p>
          <a:p>
            <a:pPr lvl="1"/>
            <a:r>
              <a:rPr lang="en-US" dirty="0" smtClean="0"/>
              <a:t>Satellite broadband used in rural and mountain areas</a:t>
            </a: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68</a:t>
            </a:fld>
            <a:endParaRPr lang="en-US" dirty="0"/>
          </a:p>
        </p:txBody>
      </p:sp>
    </p:spTree>
    <p:extLst>
      <p:ext uri="{BB962C8B-B14F-4D97-AF65-F5344CB8AC3E}">
        <p14:creationId xmlns:p14="http://schemas.microsoft.com/office/powerpoint/2010/main" val="3459395863"/>
      </p:ext>
    </p:extLst>
  </p:cSld>
  <p:clrMapOvr>
    <a:masterClrMapping/>
  </p:clrMapOvr>
  <p:transition>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dirty="0" smtClean="0"/>
              <a:t>Home Network Cabling</a:t>
            </a:r>
            <a:endParaRPr lang="en-US" dirty="0"/>
          </a:p>
        </p:txBody>
      </p:sp>
      <p:sp>
        <p:nvSpPr>
          <p:cNvPr id="120834" name="Rectangle 3"/>
          <p:cNvSpPr>
            <a:spLocks noGrp="1" noChangeArrowheads="1"/>
          </p:cNvSpPr>
          <p:nvPr>
            <p:ph idx="1"/>
          </p:nvPr>
        </p:nvSpPr>
        <p:spPr/>
        <p:txBody>
          <a:bodyPr>
            <a:normAutofit/>
          </a:bodyPr>
          <a:lstStyle/>
          <a:p>
            <a:pPr eaLnBrk="1" hangingPunct="1"/>
            <a:r>
              <a:rPr lang="en-US" kern="1200" dirty="0" smtClean="0">
                <a:effectLst/>
                <a:latin typeface="Arial" charset="0"/>
              </a:rPr>
              <a:t>Unshielded twisted-pair (UTP) cable</a:t>
            </a:r>
          </a:p>
          <a:p>
            <a:pPr lvl="1" eaLnBrk="1" hangingPunct="1"/>
            <a:r>
              <a:rPr lang="en-US" kern="1200" dirty="0" smtClean="0">
                <a:effectLst/>
                <a:latin typeface="Arial" charset="0"/>
              </a:rPr>
              <a:t>Most popular cable for Ethernet networks</a:t>
            </a:r>
          </a:p>
          <a:p>
            <a:pPr lvl="1" eaLnBrk="1" hangingPunct="1"/>
            <a:r>
              <a:rPr lang="en-US" kern="1200" dirty="0" smtClean="0">
                <a:effectLst/>
                <a:latin typeface="Arial" charset="0"/>
              </a:rPr>
              <a:t>Composed of four pairs of wires that are twisted around each other to reduce electrical interference</a:t>
            </a:r>
          </a:p>
          <a:p>
            <a:pPr eaLnBrk="1" hangingPunct="1"/>
            <a:r>
              <a:rPr lang="en-US" kern="1200" dirty="0" smtClean="0">
                <a:solidFill>
                  <a:srgbClr val="000000"/>
                </a:solidFill>
                <a:effectLst/>
                <a:latin typeface="Arial" charset="0"/>
              </a:rPr>
              <a:t>RJ-45 connectors have contacts for eight wires</a:t>
            </a:r>
          </a:p>
          <a:p>
            <a:pPr eaLnBrk="1" hangingPunct="1"/>
            <a:r>
              <a:rPr lang="en-US" kern="1200" dirty="0" smtClean="0">
                <a:solidFill>
                  <a:srgbClr val="000000"/>
                </a:solidFill>
                <a:effectLst/>
                <a:latin typeface="Arial" charset="0"/>
              </a:rPr>
              <a:t>Cat 6 cable best choice for home networks</a:t>
            </a:r>
          </a:p>
        </p:txBody>
      </p:sp>
      <p:sp>
        <p:nvSpPr>
          <p:cNvPr id="2" name="Slide Number Placeholder 1"/>
          <p:cNvSpPr>
            <a:spLocks noGrp="1"/>
          </p:cNvSpPr>
          <p:nvPr>
            <p:ph type="sldNum" sz="quarter" idx="12"/>
          </p:nvPr>
        </p:nvSpPr>
        <p:spPr/>
        <p:txBody>
          <a:bodyPr/>
          <a:lstStyle/>
          <a:p>
            <a:fld id="{3C5A0288-DE65-4327-81AA-3D0ED474C7D0}" type="slidenum">
              <a:rPr lang="en-US" smtClean="0"/>
              <a:pPr/>
              <a:t>69</a:t>
            </a:fld>
            <a:endParaRPr lang="en-US"/>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a:p>
        </p:txBody>
      </p:sp>
    </p:spTree>
    <p:extLst>
      <p:ext uri="{BB962C8B-B14F-4D97-AF65-F5344CB8AC3E}">
        <p14:creationId xmlns:p14="http://schemas.microsoft.com/office/powerpoint/2010/main" val="1267358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BB21598-23F3-4E2F-9DD2-CA4548F07C7A}" type="slidenum">
              <a:rPr lang="en-US"/>
              <a:pPr>
                <a:defRPr/>
              </a:pPr>
              <a:t>7</a:t>
            </a:fld>
            <a:endParaRPr lang="en-US"/>
          </a:p>
        </p:txBody>
      </p:sp>
      <p:sp>
        <p:nvSpPr>
          <p:cNvPr id="35842" name="Rectangle 4"/>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0245" name="Rectangle 5"/>
          <p:cNvSpPr>
            <a:spLocks noGrp="1" noChangeArrowheads="1"/>
          </p:cNvSpPr>
          <p:nvPr>
            <p:ph type="title"/>
          </p:nvPr>
        </p:nvSpPr>
        <p:spPr/>
        <p:txBody>
          <a:bodyPr/>
          <a:lstStyle/>
          <a:p>
            <a:pPr>
              <a:defRPr/>
            </a:pPr>
            <a:r>
              <a:rPr lang="en-US" dirty="0"/>
              <a:t>Computers Are Data </a:t>
            </a:r>
            <a:br>
              <a:rPr lang="en-US" dirty="0"/>
            </a:br>
            <a:r>
              <a:rPr lang="en-US" dirty="0"/>
              <a:t>Processing Devices</a:t>
            </a:r>
          </a:p>
        </p:txBody>
      </p:sp>
      <p:sp>
        <p:nvSpPr>
          <p:cNvPr id="35844" name="Rectangle 6"/>
          <p:cNvSpPr>
            <a:spLocks noGrp="1" noChangeArrowheads="1"/>
          </p:cNvSpPr>
          <p:nvPr>
            <p:ph type="body" idx="1"/>
          </p:nvPr>
        </p:nvSpPr>
        <p:spPr>
          <a:xfrm>
            <a:off x="457200" y="1752600"/>
            <a:ext cx="8229600" cy="4373563"/>
          </a:xfrm>
        </p:spPr>
        <p:txBody>
          <a:bodyPr/>
          <a:lstStyle/>
          <a:p>
            <a:r>
              <a:rPr lang="en-US" smtClean="0">
                <a:effectLst/>
              </a:rPr>
              <a:t>A computer’s four major functions:</a:t>
            </a:r>
          </a:p>
          <a:p>
            <a:pPr lvl="1"/>
            <a:r>
              <a:rPr lang="en-US" smtClean="0">
                <a:effectLst/>
              </a:rPr>
              <a:t>Gathers data (users input data)</a:t>
            </a:r>
          </a:p>
          <a:p>
            <a:pPr lvl="1"/>
            <a:r>
              <a:rPr lang="en-US" smtClean="0">
                <a:effectLst/>
              </a:rPr>
              <a:t>Processes data into information</a:t>
            </a:r>
          </a:p>
          <a:p>
            <a:pPr lvl="1"/>
            <a:r>
              <a:rPr lang="en-US" smtClean="0">
                <a:effectLst/>
              </a:rPr>
              <a:t>Outputs data or information</a:t>
            </a:r>
          </a:p>
          <a:p>
            <a:pPr lvl="1"/>
            <a:r>
              <a:rPr lang="en-US" smtClean="0">
                <a:effectLst/>
              </a:rPr>
              <a:t>Stores data and information</a:t>
            </a:r>
          </a:p>
        </p:txBody>
      </p:sp>
      <p:sp>
        <p:nvSpPr>
          <p:cNvPr id="6" name="Date Placeholder 5"/>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Tree>
    <p:extLst>
      <p:ext uri="{BB962C8B-B14F-4D97-AF65-F5344CB8AC3E}">
        <p14:creationId xmlns:p14="http://schemas.microsoft.com/office/powerpoint/2010/main" val="3754430114"/>
      </p:ext>
    </p:extLst>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defRPr/>
            </a:pPr>
            <a:r>
              <a:rPr lang="en-US" dirty="0"/>
              <a:t>Chapter </a:t>
            </a:r>
            <a:r>
              <a:rPr lang="en-US" dirty="0" smtClean="0"/>
              <a:t>7 </a:t>
            </a:r>
            <a:r>
              <a:rPr lang="en-US" dirty="0"/>
              <a:t>Summary Questions</a:t>
            </a:r>
          </a:p>
        </p:txBody>
      </p:sp>
      <p:sp>
        <p:nvSpPr>
          <p:cNvPr id="171011" name="Rectangle 3"/>
          <p:cNvSpPr>
            <a:spLocks noGrp="1" noChangeArrowheads="1"/>
          </p:cNvSpPr>
          <p:nvPr>
            <p:ph idx="1"/>
          </p:nvPr>
        </p:nvSpPr>
        <p:spPr/>
        <p:txBody>
          <a:bodyPr/>
          <a:lstStyle/>
          <a:p>
            <a:pPr marL="514350" indent="-514350" eaLnBrk="1" hangingPunct="1">
              <a:buFont typeface="+mj-lt"/>
              <a:buAutoNum type="arabicPeriod"/>
              <a:defRPr/>
            </a:pPr>
            <a:r>
              <a:rPr lang="en-US" dirty="0" smtClean="0">
                <a:effectLst/>
              </a:rPr>
              <a:t>What is a network, and what are the advantages/disadvantages of setting up one?</a:t>
            </a:r>
            <a:endParaRPr lang="en-US" dirty="0">
              <a:effectLst/>
            </a:endParaRPr>
          </a:p>
        </p:txBody>
      </p:sp>
      <p:sp>
        <p:nvSpPr>
          <p:cNvPr id="2" name="Slide Number Placeholder 1"/>
          <p:cNvSpPr>
            <a:spLocks noGrp="1"/>
          </p:cNvSpPr>
          <p:nvPr>
            <p:ph type="sldNum" sz="quarter" idx="12"/>
          </p:nvPr>
        </p:nvSpPr>
        <p:spPr/>
        <p:txBody>
          <a:bodyPr/>
          <a:lstStyle/>
          <a:p>
            <a:fld id="{3C5A0288-DE65-4327-81AA-3D0ED474C7D0}" type="slidenum">
              <a:rPr lang="en-US" smtClean="0"/>
              <a:pPr/>
              <a:t>70</a:t>
            </a:fld>
            <a:endParaRPr lang="en-US"/>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a:p>
        </p:txBody>
      </p:sp>
    </p:spTree>
    <p:extLst>
      <p:ext uri="{BB962C8B-B14F-4D97-AF65-F5344CB8AC3E}">
        <p14:creationId xmlns:p14="http://schemas.microsoft.com/office/powerpoint/2010/main" val="2737576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defRPr/>
            </a:pPr>
            <a:r>
              <a:rPr lang="en-US" dirty="0"/>
              <a:t>Chapter </a:t>
            </a:r>
            <a:r>
              <a:rPr lang="en-US" dirty="0" smtClean="0"/>
              <a:t>7 </a:t>
            </a:r>
            <a:r>
              <a:rPr lang="en-US" dirty="0"/>
              <a:t>Summary Questions</a:t>
            </a:r>
          </a:p>
        </p:txBody>
      </p:sp>
      <p:sp>
        <p:nvSpPr>
          <p:cNvPr id="171011" name="Rectangle 3"/>
          <p:cNvSpPr>
            <a:spLocks noGrp="1" noChangeArrowheads="1"/>
          </p:cNvSpPr>
          <p:nvPr>
            <p:ph idx="1"/>
          </p:nvPr>
        </p:nvSpPr>
        <p:spPr/>
        <p:txBody>
          <a:bodyPr/>
          <a:lstStyle/>
          <a:p>
            <a:pPr marL="514350" indent="-514350" eaLnBrk="1" hangingPunct="1">
              <a:buFont typeface="+mj-lt"/>
              <a:buAutoNum type="arabicPeriod" startAt="2"/>
              <a:defRPr/>
            </a:pPr>
            <a:r>
              <a:rPr lang="en-US" dirty="0" smtClean="0">
                <a:effectLst/>
              </a:rPr>
              <a:t>What is the difference between a client/server network and a peer-to-peer network?</a:t>
            </a:r>
            <a:endParaRPr lang="en-US" dirty="0">
              <a:effectLst/>
            </a:endParaRPr>
          </a:p>
        </p:txBody>
      </p:sp>
      <p:sp>
        <p:nvSpPr>
          <p:cNvPr id="2" name="Slide Number Placeholder 1"/>
          <p:cNvSpPr>
            <a:spLocks noGrp="1"/>
          </p:cNvSpPr>
          <p:nvPr>
            <p:ph type="sldNum" sz="quarter" idx="12"/>
          </p:nvPr>
        </p:nvSpPr>
        <p:spPr/>
        <p:txBody>
          <a:bodyPr/>
          <a:lstStyle/>
          <a:p>
            <a:fld id="{3C5A0288-DE65-4327-81AA-3D0ED474C7D0}" type="slidenum">
              <a:rPr lang="en-US" smtClean="0"/>
              <a:pPr/>
              <a:t>71</a:t>
            </a:fld>
            <a:endParaRPr lang="en-US"/>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a:p>
        </p:txBody>
      </p:sp>
    </p:spTree>
    <p:extLst>
      <p:ext uri="{BB962C8B-B14F-4D97-AF65-F5344CB8AC3E}">
        <p14:creationId xmlns:p14="http://schemas.microsoft.com/office/powerpoint/2010/main" val="2657049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defRPr/>
            </a:pPr>
            <a:r>
              <a:rPr lang="en-US" dirty="0"/>
              <a:t>Chapter </a:t>
            </a:r>
            <a:r>
              <a:rPr lang="en-US" dirty="0" smtClean="0"/>
              <a:t>7 </a:t>
            </a:r>
            <a:r>
              <a:rPr lang="en-US" dirty="0"/>
              <a:t>Summary Questions</a:t>
            </a:r>
          </a:p>
        </p:txBody>
      </p:sp>
      <p:sp>
        <p:nvSpPr>
          <p:cNvPr id="171011" name="Rectangle 3"/>
          <p:cNvSpPr>
            <a:spLocks noGrp="1" noChangeArrowheads="1"/>
          </p:cNvSpPr>
          <p:nvPr>
            <p:ph idx="1"/>
          </p:nvPr>
        </p:nvSpPr>
        <p:spPr/>
        <p:txBody>
          <a:bodyPr/>
          <a:lstStyle/>
          <a:p>
            <a:pPr marL="514350" indent="-514350">
              <a:buFont typeface="+mj-lt"/>
              <a:buAutoNum type="arabicPeriod" startAt="4"/>
            </a:pPr>
            <a:r>
              <a:rPr lang="en-US" dirty="0" smtClean="0"/>
              <a:t>What </a:t>
            </a:r>
            <a:r>
              <a:rPr lang="en-US" dirty="0"/>
              <a:t>are my options for connecting to the Internet?</a:t>
            </a:r>
          </a:p>
        </p:txBody>
      </p:sp>
      <p:sp>
        <p:nvSpPr>
          <p:cNvPr id="2" name="Slide Number Placeholder 1"/>
          <p:cNvSpPr>
            <a:spLocks noGrp="1"/>
          </p:cNvSpPr>
          <p:nvPr>
            <p:ph type="sldNum" sz="quarter" idx="12"/>
          </p:nvPr>
        </p:nvSpPr>
        <p:spPr/>
        <p:txBody>
          <a:bodyPr/>
          <a:lstStyle/>
          <a:p>
            <a:fld id="{3C5A0288-DE65-4327-81AA-3D0ED474C7D0}" type="slidenum">
              <a:rPr lang="en-US" smtClean="0"/>
              <a:pPr/>
              <a:t>72</a:t>
            </a:fld>
            <a:endParaRPr lang="en-US"/>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a:p>
        </p:txBody>
      </p:sp>
    </p:spTree>
    <p:extLst>
      <p:ext uri="{BB962C8B-B14F-4D97-AF65-F5344CB8AC3E}">
        <p14:creationId xmlns:p14="http://schemas.microsoft.com/office/powerpoint/2010/main" val="2731008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defRPr/>
            </a:pPr>
            <a:r>
              <a:rPr lang="en-US" dirty="0"/>
              <a:t>Chapter </a:t>
            </a:r>
            <a:r>
              <a:rPr lang="en-US" dirty="0" smtClean="0"/>
              <a:t>7 </a:t>
            </a:r>
            <a:r>
              <a:rPr lang="en-US" dirty="0"/>
              <a:t>Summary Questions</a:t>
            </a:r>
          </a:p>
        </p:txBody>
      </p:sp>
      <p:sp>
        <p:nvSpPr>
          <p:cNvPr id="171011" name="Rectangle 3"/>
          <p:cNvSpPr>
            <a:spLocks noGrp="1" noChangeArrowheads="1"/>
          </p:cNvSpPr>
          <p:nvPr>
            <p:ph idx="1"/>
          </p:nvPr>
        </p:nvSpPr>
        <p:spPr/>
        <p:txBody>
          <a:bodyPr/>
          <a:lstStyle/>
          <a:p>
            <a:pPr marL="514350" indent="-514350">
              <a:buFont typeface="+mj-lt"/>
              <a:buAutoNum type="arabicPeriod" startAt="5"/>
            </a:pPr>
            <a:r>
              <a:rPr lang="en-US" dirty="0" smtClean="0"/>
              <a:t>Which </a:t>
            </a:r>
            <a:r>
              <a:rPr lang="en-US" dirty="0"/>
              <a:t>type of network is most commonly found in the home?</a:t>
            </a:r>
          </a:p>
        </p:txBody>
      </p:sp>
      <p:sp>
        <p:nvSpPr>
          <p:cNvPr id="2" name="Slide Number Placeholder 1"/>
          <p:cNvSpPr>
            <a:spLocks noGrp="1"/>
          </p:cNvSpPr>
          <p:nvPr>
            <p:ph type="sldNum" sz="quarter" idx="12"/>
          </p:nvPr>
        </p:nvSpPr>
        <p:spPr/>
        <p:txBody>
          <a:bodyPr/>
          <a:lstStyle/>
          <a:p>
            <a:fld id="{3C5A0288-DE65-4327-81AA-3D0ED474C7D0}" type="slidenum">
              <a:rPr lang="en-US" smtClean="0"/>
              <a:pPr/>
              <a:t>73</a:t>
            </a:fld>
            <a:endParaRPr lang="en-US"/>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a:p>
        </p:txBody>
      </p:sp>
    </p:spTree>
    <p:extLst>
      <p:ext uri="{BB962C8B-B14F-4D97-AF65-F5344CB8AC3E}">
        <p14:creationId xmlns:p14="http://schemas.microsoft.com/office/powerpoint/2010/main" val="3814681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8B5FE12-EEFA-4ABB-A836-89AC1C95B125}" type="slidenum">
              <a:rPr lang="en-US"/>
              <a:pPr>
                <a:defRPr/>
              </a:pPr>
              <a:t>8</a:t>
            </a:fld>
            <a:endParaRPr lang="en-US"/>
          </a:p>
        </p:txBody>
      </p:sp>
      <p:sp>
        <p:nvSpPr>
          <p:cNvPr id="39938" name="Rectangle 4"/>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0" hangingPunct="0"/>
            <a:endParaRPr lang="en-US"/>
          </a:p>
        </p:txBody>
      </p:sp>
      <p:sp>
        <p:nvSpPr>
          <p:cNvPr id="14341" name="Rectangle 5"/>
          <p:cNvSpPr>
            <a:spLocks noGrp="1" noChangeArrowheads="1"/>
          </p:cNvSpPr>
          <p:nvPr>
            <p:ph type="title"/>
          </p:nvPr>
        </p:nvSpPr>
        <p:spPr/>
        <p:txBody>
          <a:bodyPr/>
          <a:lstStyle/>
          <a:p>
            <a:pPr>
              <a:defRPr/>
            </a:pPr>
            <a:r>
              <a:rPr lang="en-US" dirty="0"/>
              <a:t>Bits and Bytes: </a:t>
            </a:r>
            <a:br>
              <a:rPr lang="en-US" dirty="0"/>
            </a:br>
            <a:r>
              <a:rPr lang="en-US" dirty="0"/>
              <a:t>The Language of Computers</a:t>
            </a:r>
          </a:p>
        </p:txBody>
      </p:sp>
      <p:sp>
        <p:nvSpPr>
          <p:cNvPr id="39940" name="Rectangle 6"/>
          <p:cNvSpPr>
            <a:spLocks noGrp="1" noChangeArrowheads="1"/>
          </p:cNvSpPr>
          <p:nvPr>
            <p:ph type="body" idx="1"/>
          </p:nvPr>
        </p:nvSpPr>
        <p:spPr>
          <a:xfrm>
            <a:off x="457200" y="1600200"/>
            <a:ext cx="7772400" cy="3505200"/>
          </a:xfrm>
        </p:spPr>
        <p:txBody>
          <a:bodyPr/>
          <a:lstStyle/>
          <a:p>
            <a:pPr>
              <a:lnSpc>
                <a:spcPct val="80000"/>
              </a:lnSpc>
            </a:pPr>
            <a:r>
              <a:rPr lang="en-US" smtClean="0">
                <a:effectLst/>
              </a:rPr>
              <a:t>Bit</a:t>
            </a:r>
          </a:p>
          <a:p>
            <a:pPr lvl="1">
              <a:lnSpc>
                <a:spcPct val="80000"/>
              </a:lnSpc>
            </a:pPr>
            <a:r>
              <a:rPr lang="en-US" smtClean="0">
                <a:effectLst/>
              </a:rPr>
              <a:t>Binary digit</a:t>
            </a:r>
          </a:p>
          <a:p>
            <a:pPr lvl="1">
              <a:lnSpc>
                <a:spcPct val="80000"/>
              </a:lnSpc>
            </a:pPr>
            <a:r>
              <a:rPr lang="en-US" smtClean="0">
                <a:effectLst/>
              </a:rPr>
              <a:t>0 or 1</a:t>
            </a:r>
          </a:p>
          <a:p>
            <a:pPr>
              <a:lnSpc>
                <a:spcPct val="80000"/>
              </a:lnSpc>
            </a:pPr>
            <a:r>
              <a:rPr lang="en-US" smtClean="0">
                <a:effectLst/>
              </a:rPr>
              <a:t>Byte</a:t>
            </a:r>
          </a:p>
          <a:p>
            <a:pPr lvl="1">
              <a:lnSpc>
                <a:spcPct val="80000"/>
              </a:lnSpc>
            </a:pPr>
            <a:r>
              <a:rPr lang="en-US" smtClean="0">
                <a:effectLst/>
              </a:rPr>
              <a:t>8 bits</a:t>
            </a:r>
          </a:p>
          <a:p>
            <a:pPr>
              <a:lnSpc>
                <a:spcPct val="80000"/>
              </a:lnSpc>
            </a:pPr>
            <a:r>
              <a:rPr lang="en-US" smtClean="0">
                <a:effectLst/>
              </a:rPr>
              <a:t>Each letter, number, and character = a string of eight 0s and 1s</a:t>
            </a:r>
          </a:p>
        </p:txBody>
      </p:sp>
      <p:sp>
        <p:nvSpPr>
          <p:cNvPr id="6" name="Rectangle 5"/>
          <p:cNvSpPr/>
          <p:nvPr/>
        </p:nvSpPr>
        <p:spPr>
          <a:xfrm>
            <a:off x="2895600" y="5181600"/>
            <a:ext cx="3340146" cy="923330"/>
          </a:xfrm>
          <a:prstGeom prst="rect">
            <a:avLst/>
          </a:prstGeom>
          <a:noFill/>
        </p:spPr>
        <p:txBody>
          <a:bodyPr wrap="none">
            <a:spAutoFit/>
          </a:bodyPr>
          <a:lstStyle/>
          <a:p>
            <a:pPr algn="ctr" eaLnBrk="0" hangingPunct="0">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Geneva" charset="0"/>
              </a:rPr>
              <a:t>0000 1111</a:t>
            </a:r>
          </a:p>
        </p:txBody>
      </p:sp>
      <p:sp>
        <p:nvSpPr>
          <p:cNvPr id="7" name="Date Placeholder 6"/>
          <p:cNvSpPr>
            <a:spLocks noGrp="1"/>
          </p:cNvSpPr>
          <p:nvPr>
            <p:ph type="dt" sz="quarter" idx="11"/>
          </p:nvPr>
        </p:nvSpPr>
        <p:spPr/>
        <p:txBody>
          <a:bodyPr/>
          <a:lstStyle/>
          <a:p>
            <a:pPr>
              <a:defRPr/>
            </a:pPr>
            <a:r>
              <a:rPr lang="en-US"/>
              <a:t>Copyright © 2010 Pearson Education, Inc. Publishing as Prentice Hall</a:t>
            </a:r>
            <a:endParaRPr lang="en-US">
              <a:solidFill>
                <a:srgbClr val="FFFBDD"/>
              </a:solidFill>
            </a:endParaRPr>
          </a:p>
        </p:txBody>
      </p:sp>
    </p:spTree>
    <p:extLst>
      <p:ext uri="{BB962C8B-B14F-4D97-AF65-F5344CB8AC3E}">
        <p14:creationId xmlns:p14="http://schemas.microsoft.com/office/powerpoint/2010/main" val="1259715905"/>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953FDBE-375A-41B8-ACA6-B4F7C2A86B11}" type="slidenum">
              <a:rPr lang="en-US"/>
              <a:pPr>
                <a:defRPr/>
              </a:pPr>
              <a:t>9</a:t>
            </a:fld>
            <a:endParaRPr lang="en-US"/>
          </a:p>
        </p:txBody>
      </p:sp>
      <p:sp>
        <p:nvSpPr>
          <p:cNvPr id="16389" name="Rectangle 5"/>
          <p:cNvSpPr>
            <a:spLocks noGrp="1" noChangeArrowheads="1"/>
          </p:cNvSpPr>
          <p:nvPr>
            <p:ph type="title"/>
          </p:nvPr>
        </p:nvSpPr>
        <p:spPr/>
        <p:txBody>
          <a:bodyPr/>
          <a:lstStyle/>
          <a:p>
            <a:pPr>
              <a:defRPr/>
            </a:pPr>
            <a:r>
              <a:rPr lang="en-US" dirty="0"/>
              <a:t>How Much Is a Byte?</a:t>
            </a:r>
          </a:p>
        </p:txBody>
      </p:sp>
      <p:pic>
        <p:nvPicPr>
          <p:cNvPr id="41987" name="Picture 7" descr="evans4_1_31.jpg                                                00030B9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30338"/>
            <a:ext cx="7839075"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quarter" idx="11"/>
          </p:nvPr>
        </p:nvSpPr>
        <p:spPr>
          <a:xfrm>
            <a:off x="457200" y="6477000"/>
            <a:ext cx="5791200" cy="152400"/>
          </a:xfrm>
        </p:spPr>
        <p:txBody>
          <a:bodyPr/>
          <a:lstStyle/>
          <a:p>
            <a:pPr>
              <a:defRPr/>
            </a:pPr>
            <a:r>
              <a:rPr lang="en-US"/>
              <a:t>Copyright © 2010 Pearson Education, Inc. Publishing as Prentice Hall</a:t>
            </a:r>
            <a:endParaRPr lang="en-US">
              <a:solidFill>
                <a:srgbClr val="FFFBDD"/>
              </a:solidFill>
            </a:endParaRPr>
          </a:p>
        </p:txBody>
      </p:sp>
    </p:spTree>
    <p:extLst>
      <p:ext uri="{BB962C8B-B14F-4D97-AF65-F5344CB8AC3E}">
        <p14:creationId xmlns:p14="http://schemas.microsoft.com/office/powerpoint/2010/main" val="3940822786"/>
      </p:ext>
    </p:extLst>
  </p:cSld>
  <p:clrMapOvr>
    <a:masterClrMapping/>
  </p:clrMapOvr>
  <p:transition>
    <p:cut/>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7972</TotalTime>
  <Words>10056</Words>
  <Application>Microsoft Office PowerPoint</Application>
  <PresentationFormat>On-screen Show (4:3)</PresentationFormat>
  <Paragraphs>771</Paragraphs>
  <Slides>73</Slides>
  <Notes>73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1_Default Design</vt:lpstr>
      <vt:lpstr>PowerPoint Presentation</vt:lpstr>
      <vt:lpstr>Technology in Action</vt:lpstr>
      <vt:lpstr>Affective Computing </vt:lpstr>
      <vt:lpstr>Chapter 1 Summary Questions</vt:lpstr>
      <vt:lpstr>Chapter 1 Summary Questions</vt:lpstr>
      <vt:lpstr>Technology in Action</vt:lpstr>
      <vt:lpstr>Computers Are Data  Processing Devices</vt:lpstr>
      <vt:lpstr>Bits and Bytes:  The Language of Computers</vt:lpstr>
      <vt:lpstr>How Much Is a Byte?</vt:lpstr>
      <vt:lpstr>Computer Software</vt:lpstr>
      <vt:lpstr>Computer Software</vt:lpstr>
      <vt:lpstr>Computer Hardware</vt:lpstr>
      <vt:lpstr>Input Devices</vt:lpstr>
      <vt:lpstr>Output Devices</vt:lpstr>
      <vt:lpstr>Power Controls</vt:lpstr>
      <vt:lpstr>Storage Media Capabilities</vt:lpstr>
      <vt:lpstr>On the Back</vt:lpstr>
      <vt:lpstr>Inside the System Unit</vt:lpstr>
      <vt:lpstr>Central Processing Unit (CPU)</vt:lpstr>
      <vt:lpstr>Memory Module</vt:lpstr>
      <vt:lpstr>Expansion Cards</vt:lpstr>
      <vt:lpstr>Specialty Computers</vt:lpstr>
      <vt:lpstr>Chapter 2 Summary Questions</vt:lpstr>
      <vt:lpstr>Chapter 2 Summary Questions</vt:lpstr>
      <vt:lpstr>Chapter 2 Summary Questions</vt:lpstr>
      <vt:lpstr>Chapter 2 Summary Questions</vt:lpstr>
      <vt:lpstr>Chapter 2 Summary Questions</vt:lpstr>
      <vt:lpstr>Technology in Action</vt:lpstr>
      <vt:lpstr>Origin of the Internet</vt:lpstr>
      <vt:lpstr>Origin of the Internet (cont.)</vt:lpstr>
      <vt:lpstr>Wikis</vt:lpstr>
      <vt:lpstr>Podcasts</vt:lpstr>
      <vt:lpstr>E-Commerce Safeguards</vt:lpstr>
      <vt:lpstr>Popular Web Browsers</vt:lpstr>
      <vt:lpstr>Getting Around the Web:  URLs, Hyperlinks, and Other Tools</vt:lpstr>
      <vt:lpstr>Parts of URL</vt:lpstr>
      <vt:lpstr>Top-Level Domains</vt:lpstr>
      <vt:lpstr>Search Engines</vt:lpstr>
      <vt:lpstr>Chapter 3 Summary Questions </vt:lpstr>
      <vt:lpstr>Chapter 3 Summary Questions </vt:lpstr>
      <vt:lpstr>Technology in Action</vt:lpstr>
      <vt:lpstr>Web Based Applications</vt:lpstr>
      <vt:lpstr>Productivity Software for  Home and Office </vt:lpstr>
      <vt:lpstr>Software Suites</vt:lpstr>
      <vt:lpstr>Chapter 4 Summary Questions</vt:lpstr>
      <vt:lpstr>Chapter 4 Summary Questions</vt:lpstr>
      <vt:lpstr>Chapter 4 Summary Questions</vt:lpstr>
      <vt:lpstr>Technology in Action</vt:lpstr>
      <vt:lpstr>Real-Time Operating Systems</vt:lpstr>
      <vt:lpstr>Operating Systems for Networks, Servers, and Mainframes</vt:lpstr>
      <vt:lpstr>What the Operating System Does</vt:lpstr>
      <vt:lpstr>The User Interface</vt:lpstr>
      <vt:lpstr>Processor Management</vt:lpstr>
      <vt:lpstr>Memory &amp; Storage Management</vt:lpstr>
      <vt:lpstr>Common File Name Extensions</vt:lpstr>
      <vt:lpstr>Working with Files</vt:lpstr>
      <vt:lpstr>Chapter 5 Summary Questions</vt:lpstr>
      <vt:lpstr>Chapter 5 Summary Questions</vt:lpstr>
      <vt:lpstr>Chapter 5 Summary Questions</vt:lpstr>
      <vt:lpstr>Technology in Action</vt:lpstr>
      <vt:lpstr>Hyperthreading and  Multi-Core Processing</vt:lpstr>
      <vt:lpstr>Front Side Bus</vt:lpstr>
      <vt:lpstr>Adding RAM</vt:lpstr>
      <vt:lpstr>Technology in Action</vt:lpstr>
      <vt:lpstr>Network Architectures</vt:lpstr>
      <vt:lpstr>Networks Based on Distance</vt:lpstr>
      <vt:lpstr>Network Navigation Devices</vt:lpstr>
      <vt:lpstr>Broadband Connections</vt:lpstr>
      <vt:lpstr>Home Network Cabling</vt:lpstr>
      <vt:lpstr>Chapter 7 Summary Questions</vt:lpstr>
      <vt:lpstr>Chapter 7 Summary Questions</vt:lpstr>
      <vt:lpstr>Chapter 7 Summary Questions</vt:lpstr>
      <vt:lpstr>Chapter 7 Summary Questions</vt:lpstr>
    </vt:vector>
  </TitlesOfParts>
  <Compan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paul</cp:lastModifiedBy>
  <cp:revision>225</cp:revision>
  <dcterms:created xsi:type="dcterms:W3CDTF">2005-10-17T19:41:42Z</dcterms:created>
  <dcterms:modified xsi:type="dcterms:W3CDTF">2012-10-08T03:50:08Z</dcterms:modified>
</cp:coreProperties>
</file>